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2" r:id="rId7"/>
    <p:sldId id="265" r:id="rId8"/>
    <p:sldId id="266" r:id="rId9"/>
    <p:sldId id="267" r:id="rId10"/>
    <p:sldId id="268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91" r:id="rId20"/>
    <p:sldId id="290" r:id="rId2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26E"/>
    <a:srgbClr val="607094"/>
    <a:srgbClr val="E3BA30"/>
    <a:srgbClr val="FEF5AC"/>
    <a:srgbClr val="97D2EC"/>
    <a:srgbClr val="4D6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6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BD5C3-B486-8315-2643-DF2AA7E79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FDB6C1-9F62-C718-981D-60C459E46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650D4-FFCA-B949-191D-8A7F018E9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76F77-DC94-2A6D-51EF-7EB705165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AFE33-424E-31D1-AD13-13ED2C16B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228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2F6C3-C378-BE6F-9B3B-3780451EB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BB01B-53DB-EB0D-2924-CE8B62E618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93A9C-69EA-8D83-AD16-6D50A60C3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E637B-8E2F-E19D-36E9-1027D15ED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9BF6E-C676-8B23-F3FE-7A203C986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0878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959793-EA36-C8C2-B3D7-4EF93D1F1B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1EDB08-2607-6B1F-9F71-4AA035231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31CF3-5365-4840-91FB-8C3501C61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0940B-38E3-DB8B-2077-4A650BF6B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DFF9B-4CEC-96B4-C6D9-8695E1614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2193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77DF4-B632-A1F5-B19D-6B1844A5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8A00-5953-5711-BB07-0B06AF567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9565E-C6F1-341E-C4A2-DF9AF3E18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555AF-7D89-4AE2-4BD4-1BEA5BC1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BA92C-21C1-90EB-A4DA-955A85975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317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659D-AE91-351B-134B-CC561BFDC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08C0C-A7DE-1DE2-1611-957FB5B60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3687B1-F8A3-A562-F038-8FDB7BEBE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F9AC7-A3D8-E70A-7AA6-92745E4A1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816C7-1185-92A7-6473-391A8C3CB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655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0BACF-53C8-EA45-93EB-36E8A975F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98DA7-64A4-B44D-2B86-B7A4E6D0F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B93EA8-27F8-7A63-0481-0F4F2A48F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21D13D-0FF0-84DF-7EB0-92D2B9066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F7F8C-E39A-E616-7A85-4640101E7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C5143-9462-3B0B-047F-30EDA640F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9490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C203-49A5-E86E-12E0-4AB3F2F70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7BEF46-E2F8-A845-B52E-585A3312F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0AA799-5BBB-CF51-9BC4-F632FC4C73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309EA9-1444-87F7-49FD-7C6278EBB1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0ADC2E-5F3A-D06B-B2F0-56D898ADC3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C79E8C-3951-A133-DD25-740374BB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F0E006-CFB3-3244-13DC-DDE04F60D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37DAB0-C087-EF23-3E99-CE262CA9E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1242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BB352-364E-F6A5-B41B-BD98BF591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70E2D8-E6BA-8CCB-85D1-BB8B4F202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507BBF-7B69-4E1D-03B7-ABC7C2299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558F12-06D9-3FC5-EDC3-BC1D7741A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82980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8920C-C0DF-988E-2053-B351B1FA0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4C13CF-872D-F49F-6EA8-B1737D787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DCABB-217E-F73A-AB78-A92A25309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6257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EA40A-5EC5-EC05-23D1-8E681678B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6BB88-33DD-2242-03E1-CD1719089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EDC48A-A308-7C3D-F57D-5CE7BFE50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11F05-55A5-6E77-AB9E-AC2EAA0B8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BB210-540C-CA27-7B15-EF880078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3802E-F4DB-6344-F89C-846AFB7C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1858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5B0A7-678F-7DB4-8A11-C02FE3A1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13EA98-EE5D-FE0F-7514-D432D1C0F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A801E8-ACB8-B4DB-1451-2727CC242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A8CA0F-C559-6C74-C12A-1C4F7084B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A62456-B778-85B2-3C91-69FFD1B7C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218AD-C164-F7A6-3A84-9FE13A7F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3149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6E5EA6-43D9-404F-621F-254E52920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9B783-86F3-70E4-FFB7-1CCF9F579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D24C1-6761-E1FD-7E5D-8C448687F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2FE7C-D007-4E62-92C4-7ED069604986}" type="datetimeFigureOut">
              <a:rPr lang="vi-VN" smtClean="0"/>
              <a:t>06/05/2023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0B9C0-44AC-3F5F-36AB-C939F93F2B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EE796-1B6B-62E6-BEB6-B99524C41D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89917-0D1A-4051-8388-D36D4B2723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319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gif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8.gif"/><Relationship Id="rId9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2.png"/><Relationship Id="rId7" Type="http://schemas.openxmlformats.org/officeDocument/2006/relationships/image" Target="../media/image7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32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0">
            <a:extLst>
              <a:ext uri="{FF2B5EF4-FFF2-40B4-BE49-F238E27FC236}">
                <a16:creationId xmlns:a16="http://schemas.microsoft.com/office/drawing/2014/main" id="{47705D91-6D54-6F06-A28D-50602211D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596" y="1008687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525AFAF7-C5A4-249D-4804-B4FB3B931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138" y="1690930"/>
            <a:ext cx="5232291" cy="523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88711D8-992A-5E97-2655-E29362EF7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056" y="2163000"/>
            <a:ext cx="6740978" cy="4056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124B5D3-82DB-988A-1647-E4FCF550C5E7}"/>
              </a:ext>
            </a:extLst>
          </p:cNvPr>
          <p:cNvGrpSpPr/>
          <p:nvPr/>
        </p:nvGrpSpPr>
        <p:grpSpPr>
          <a:xfrm>
            <a:off x="-1935613" y="2710386"/>
            <a:ext cx="8874578" cy="6412513"/>
            <a:chOff x="-1334860" y="3259443"/>
            <a:chExt cx="8874578" cy="6412513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A1ECE2B8-2BC8-CFE2-18AF-5CC2CEE23C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46221B17-7185-E34B-3FDD-7B0FA03473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BA4A89F-32F4-EC7C-32C8-E123F2698738}"/>
              </a:ext>
            </a:extLst>
          </p:cNvPr>
          <p:cNvGrpSpPr/>
          <p:nvPr/>
        </p:nvGrpSpPr>
        <p:grpSpPr>
          <a:xfrm>
            <a:off x="6645047" y="2954801"/>
            <a:ext cx="7024007" cy="6412513"/>
            <a:chOff x="6720568" y="3429000"/>
            <a:chExt cx="7024007" cy="6412513"/>
          </a:xfrm>
        </p:grpSpPr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2E45E382-D05A-3C86-834D-F8B71E70F0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5825" y="3429000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1588CF0E-63E2-DC59-5C4B-033F5B7FBB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0568" y="462181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4" name="Picture 10">
            <a:extLst>
              <a:ext uri="{FF2B5EF4-FFF2-40B4-BE49-F238E27FC236}">
                <a16:creationId xmlns:a16="http://schemas.microsoft.com/office/drawing/2014/main" id="{8081195F-FE9E-2577-DF61-BD3418C15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40" y="452757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CF92523E-E361-027D-DB26-03BD16B6A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1511" y="1379363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0">
            <a:extLst>
              <a:ext uri="{FF2B5EF4-FFF2-40B4-BE49-F238E27FC236}">
                <a16:creationId xmlns:a16="http://schemas.microsoft.com/office/drawing/2014/main" id="{C86FF9CC-1931-7A34-4117-1338B63C1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003" y="220762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D9B4D407-2FDD-D464-17DC-AC2162813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995" y="469359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2">
            <a:extLst>
              <a:ext uri="{FF2B5EF4-FFF2-40B4-BE49-F238E27FC236}">
                <a16:creationId xmlns:a16="http://schemas.microsoft.com/office/drawing/2014/main" id="{70415652-EE79-3E36-B06C-5FE623573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62" y="893710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2">
            <a:extLst>
              <a:ext uri="{FF2B5EF4-FFF2-40B4-BE49-F238E27FC236}">
                <a16:creationId xmlns:a16="http://schemas.microsoft.com/office/drawing/2014/main" id="{D2E1FC09-BF1D-6014-2D08-D4D470827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483" y="1298070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2">
            <a:extLst>
              <a:ext uri="{FF2B5EF4-FFF2-40B4-BE49-F238E27FC236}">
                <a16:creationId xmlns:a16="http://schemas.microsoft.com/office/drawing/2014/main" id="{D12D109C-0826-A51C-1CB8-D57C10CEA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182" y="1796200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55FC412F-B5E7-D6D2-1EB1-EEDB07989D1F}"/>
              </a:ext>
            </a:extLst>
          </p:cNvPr>
          <p:cNvGrpSpPr/>
          <p:nvPr/>
        </p:nvGrpSpPr>
        <p:grpSpPr>
          <a:xfrm>
            <a:off x="3006399" y="4297119"/>
            <a:ext cx="6021710" cy="2473218"/>
            <a:chOff x="3887219" y="5143442"/>
            <a:chExt cx="4110714" cy="1529926"/>
          </a:xfrm>
        </p:grpSpPr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7236AF83-E760-C164-591F-F430AEC190C7}"/>
                </a:ext>
              </a:extLst>
            </p:cNvPr>
            <p:cNvSpPr/>
            <p:nvPr/>
          </p:nvSpPr>
          <p:spPr>
            <a:xfrm>
              <a:off x="3887219" y="5505501"/>
              <a:ext cx="4110714" cy="529077"/>
            </a:xfrm>
            <a:prstGeom prst="roundRect">
              <a:avLst/>
            </a:prstGeom>
            <a:solidFill>
              <a:schemeClr val="bg1">
                <a:alpha val="7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pic>
          <p:nvPicPr>
            <p:cNvPr id="1038" name="Picture 14">
              <a:extLst>
                <a:ext uri="{FF2B5EF4-FFF2-40B4-BE49-F238E27FC236}">
                  <a16:creationId xmlns:a16="http://schemas.microsoft.com/office/drawing/2014/main" id="{8E7F0481-BF54-B8D4-4F3F-C5478C91CA5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73" t="33107" r="23182" b="23946"/>
            <a:stretch/>
          </p:blipFill>
          <p:spPr bwMode="auto">
            <a:xfrm>
              <a:off x="4055933" y="5143442"/>
              <a:ext cx="3802684" cy="1529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6E25822-1513-1368-F8E0-5D4A05233A88}"/>
              </a:ext>
            </a:extLst>
          </p:cNvPr>
          <p:cNvGrpSpPr/>
          <p:nvPr/>
        </p:nvGrpSpPr>
        <p:grpSpPr>
          <a:xfrm>
            <a:off x="-395806" y="9153711"/>
            <a:ext cx="8874578" cy="6412513"/>
            <a:chOff x="-1334860" y="3259443"/>
            <a:chExt cx="8874578" cy="6412513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4D1E3D9D-BB66-D9CD-79FA-8CB2EAAB70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2">
              <a:extLst>
                <a:ext uri="{FF2B5EF4-FFF2-40B4-BE49-F238E27FC236}">
                  <a16:creationId xmlns:a16="http://schemas.microsoft.com/office/drawing/2014/main" id="{7D1C5E89-3C6D-2CC2-3B5A-491BC63B38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90B22A1-C77E-722C-B9C9-D57E7916EC12}"/>
              </a:ext>
            </a:extLst>
          </p:cNvPr>
          <p:cNvGrpSpPr/>
          <p:nvPr/>
        </p:nvGrpSpPr>
        <p:grpSpPr>
          <a:xfrm>
            <a:off x="112772" y="12379759"/>
            <a:ext cx="8874578" cy="6412513"/>
            <a:chOff x="-1334860" y="3259443"/>
            <a:chExt cx="8874578" cy="6412513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9ED8C885-4D8F-1153-BE71-648B54DC7E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2">
              <a:extLst>
                <a:ext uri="{FF2B5EF4-FFF2-40B4-BE49-F238E27FC236}">
                  <a16:creationId xmlns:a16="http://schemas.microsoft.com/office/drawing/2014/main" id="{9EFEC0B8-11DC-2521-7F49-60A213E101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D7586D6-E5FD-B2BE-290C-858AAFA2A983}"/>
              </a:ext>
            </a:extLst>
          </p:cNvPr>
          <p:cNvGrpSpPr/>
          <p:nvPr/>
        </p:nvGrpSpPr>
        <p:grpSpPr>
          <a:xfrm>
            <a:off x="6783334" y="9918926"/>
            <a:ext cx="8874578" cy="6412513"/>
            <a:chOff x="-1334860" y="3259443"/>
            <a:chExt cx="8874578" cy="6412513"/>
          </a:xfrm>
        </p:grpSpPr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57608E66-7F1F-718A-1587-944E17E019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2">
              <a:extLst>
                <a:ext uri="{FF2B5EF4-FFF2-40B4-BE49-F238E27FC236}">
                  <a16:creationId xmlns:a16="http://schemas.microsoft.com/office/drawing/2014/main" id="{CA0016F8-E55F-23C4-29F0-AD53C5B845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503E6C1-5AFF-A0D0-DC9B-438D99E7FAFA}"/>
              </a:ext>
            </a:extLst>
          </p:cNvPr>
          <p:cNvGrpSpPr/>
          <p:nvPr/>
        </p:nvGrpSpPr>
        <p:grpSpPr>
          <a:xfrm>
            <a:off x="5935615" y="12305125"/>
            <a:ext cx="8874578" cy="6412513"/>
            <a:chOff x="-1334860" y="3259443"/>
            <a:chExt cx="8874578" cy="6412513"/>
          </a:xfrm>
        </p:grpSpPr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818AD57A-4A77-688E-1907-EEC220A2BE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2">
              <a:extLst>
                <a:ext uri="{FF2B5EF4-FFF2-40B4-BE49-F238E27FC236}">
                  <a16:creationId xmlns:a16="http://schemas.microsoft.com/office/drawing/2014/main" id="{5A44103B-28A6-7739-BE44-495AA6649C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74DBCB6-080F-4759-897E-8204FAE246BF}"/>
              </a:ext>
            </a:extLst>
          </p:cNvPr>
          <p:cNvGrpSpPr/>
          <p:nvPr/>
        </p:nvGrpSpPr>
        <p:grpSpPr>
          <a:xfrm>
            <a:off x="5813139" y="8057793"/>
            <a:ext cx="8874578" cy="6412513"/>
            <a:chOff x="-1334860" y="3259443"/>
            <a:chExt cx="8874578" cy="6412513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AF1B4C43-C973-FAA8-F1FD-9F15C14C24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2">
              <a:extLst>
                <a:ext uri="{FF2B5EF4-FFF2-40B4-BE49-F238E27FC236}">
                  <a16:creationId xmlns:a16="http://schemas.microsoft.com/office/drawing/2014/main" id="{8FD04028-9953-F1A6-E0CF-C2DE0064A7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36D580D-BE10-C2B0-6D25-84A4C6D6D04B}"/>
              </a:ext>
            </a:extLst>
          </p:cNvPr>
          <p:cNvGrpSpPr/>
          <p:nvPr/>
        </p:nvGrpSpPr>
        <p:grpSpPr>
          <a:xfrm>
            <a:off x="914233" y="8058079"/>
            <a:ext cx="8874578" cy="6412513"/>
            <a:chOff x="-1334860" y="3259443"/>
            <a:chExt cx="8874578" cy="6412513"/>
          </a:xfrm>
        </p:grpSpPr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CDEB0DDD-CD73-B89D-4B4B-2AC5868A35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2">
              <a:extLst>
                <a:ext uri="{FF2B5EF4-FFF2-40B4-BE49-F238E27FC236}">
                  <a16:creationId xmlns:a16="http://schemas.microsoft.com/office/drawing/2014/main" id="{F29E37E7-9D0C-F2BA-F15B-EC9C482BB3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3" name="Picture 2">
            <a:extLst>
              <a:ext uri="{FF2B5EF4-FFF2-40B4-BE49-F238E27FC236}">
                <a16:creationId xmlns:a16="http://schemas.microsoft.com/office/drawing/2014/main" id="{0482A0DF-4B18-177B-913A-F380275A7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582693" y="19928677"/>
            <a:ext cx="3615047" cy="247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>
            <a:extLst>
              <a:ext uri="{FF2B5EF4-FFF2-40B4-BE49-F238E27FC236}">
                <a16:creationId xmlns:a16="http://schemas.microsoft.com/office/drawing/2014/main" id="{0BB6C374-A994-4A85-057D-68555DB65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872473" y="22404984"/>
            <a:ext cx="3615047" cy="247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5" name="Group 44">
            <a:extLst>
              <a:ext uri="{FF2B5EF4-FFF2-40B4-BE49-F238E27FC236}">
                <a16:creationId xmlns:a16="http://schemas.microsoft.com/office/drawing/2014/main" id="{19C151C9-85AC-0CC4-BE4D-03AFC09671FE}"/>
              </a:ext>
            </a:extLst>
          </p:cNvPr>
          <p:cNvGrpSpPr/>
          <p:nvPr/>
        </p:nvGrpSpPr>
        <p:grpSpPr>
          <a:xfrm>
            <a:off x="-27185660" y="23629136"/>
            <a:ext cx="5762663" cy="2489259"/>
            <a:chOff x="12417455" y="-2041416"/>
            <a:chExt cx="5762663" cy="2489259"/>
          </a:xfrm>
        </p:grpSpPr>
        <p:pic>
          <p:nvPicPr>
            <p:cNvPr id="46" name="Picture 2">
              <a:extLst>
                <a:ext uri="{FF2B5EF4-FFF2-40B4-BE49-F238E27FC236}">
                  <a16:creationId xmlns:a16="http://schemas.microsoft.com/office/drawing/2014/main" id="{38A77E95-E9E6-F994-5035-79C993566E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45280" y="-2041416"/>
              <a:ext cx="3615047" cy="24763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4">
              <a:extLst>
                <a:ext uri="{FF2B5EF4-FFF2-40B4-BE49-F238E27FC236}">
                  <a16:creationId xmlns:a16="http://schemas.microsoft.com/office/drawing/2014/main" id="{029BC82A-40B7-C004-8213-7499A6CC54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26381" y="-623601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4">
              <a:extLst>
                <a:ext uri="{FF2B5EF4-FFF2-40B4-BE49-F238E27FC236}">
                  <a16:creationId xmlns:a16="http://schemas.microsoft.com/office/drawing/2014/main" id="{AB6325FC-AEE7-093D-6F97-274D75CCD0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17455" y="-1437997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4">
              <a:extLst>
                <a:ext uri="{FF2B5EF4-FFF2-40B4-BE49-F238E27FC236}">
                  <a16:creationId xmlns:a16="http://schemas.microsoft.com/office/drawing/2014/main" id="{3B2E8489-A9DF-C9F8-3D27-09F262F476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22934" y="-698187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67920D2A-B560-2A6B-1011-09064C0756E8}"/>
              </a:ext>
            </a:extLst>
          </p:cNvPr>
          <p:cNvGrpSpPr/>
          <p:nvPr/>
        </p:nvGrpSpPr>
        <p:grpSpPr>
          <a:xfrm>
            <a:off x="-27673254" y="18929409"/>
            <a:ext cx="5230466" cy="3173865"/>
            <a:chOff x="13545280" y="-5761033"/>
            <a:chExt cx="5230466" cy="3173865"/>
          </a:xfrm>
        </p:grpSpPr>
        <p:pic>
          <p:nvPicPr>
            <p:cNvPr id="51" name="Picture 2">
              <a:extLst>
                <a:ext uri="{FF2B5EF4-FFF2-40B4-BE49-F238E27FC236}">
                  <a16:creationId xmlns:a16="http://schemas.microsoft.com/office/drawing/2014/main" id="{5D06B5A8-6A47-15A5-FE2E-E1003EDD04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60699" y="-5761033"/>
              <a:ext cx="3615047" cy="24763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4">
              <a:extLst>
                <a:ext uri="{FF2B5EF4-FFF2-40B4-BE49-F238E27FC236}">
                  <a16:creationId xmlns:a16="http://schemas.microsoft.com/office/drawing/2014/main" id="{1494484F-39A9-C9A7-6684-2975831EA2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02228" y="-3820448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4">
              <a:extLst>
                <a:ext uri="{FF2B5EF4-FFF2-40B4-BE49-F238E27FC236}">
                  <a16:creationId xmlns:a16="http://schemas.microsoft.com/office/drawing/2014/main" id="{1867797F-444A-2290-548C-6CF18065C8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45280" y="-4522880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4">
              <a:extLst>
                <a:ext uri="{FF2B5EF4-FFF2-40B4-BE49-F238E27FC236}">
                  <a16:creationId xmlns:a16="http://schemas.microsoft.com/office/drawing/2014/main" id="{FEAD065B-B3D5-2514-4741-A70FC508DD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52872" y="-3658612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122967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525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C21601-D9BB-FC35-BA9C-3BCAC96BE410}"/>
              </a:ext>
            </a:extLst>
          </p:cNvPr>
          <p:cNvSpPr txBox="1"/>
          <p:nvPr/>
        </p:nvSpPr>
        <p:spPr>
          <a:xfrm>
            <a:off x="191860" y="0"/>
            <a:ext cx="103563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4000" b="1" i="0" dirty="0">
                <a:solidFill>
                  <a:srgbClr val="FF0000"/>
                </a:solidFill>
                <a:effectLst/>
                <a:latin typeface="Muli"/>
              </a:rPr>
              <a:t>III. Tôn Trung Sơn và cách mạng Tân Hợi 1911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90613F-4E34-2349-C181-8A6EBCDB004C}"/>
              </a:ext>
            </a:extLst>
          </p:cNvPr>
          <p:cNvSpPr txBox="1"/>
          <p:nvPr/>
        </p:nvSpPr>
        <p:spPr>
          <a:xfrm>
            <a:off x="461282" y="707886"/>
            <a:ext cx="881334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Aft>
                <a:spcPts val="1200"/>
              </a:spcAft>
            </a:pPr>
            <a:r>
              <a:rPr lang="vi-VN" sz="36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- Tính chất - ý nghĩa</a:t>
            </a:r>
            <a:endParaRPr lang="vi-VN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36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    + Cách mạng mang tính chất cuộc cách mạng tư sản không trịêt để.</a:t>
            </a:r>
            <a:endParaRPr lang="vi-VN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vi-VN" sz="36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Malgun Gothic" panose="020B0503020000020004" pitchFamily="34" charset="-127"/>
              </a:rPr>
              <a:t>    + Lật đổ phong kiến, mở đường cho chủ nghĩa tư bản phát triển, ảnh </a:t>
            </a:r>
            <a:r>
              <a:rPr lang="vi-VN" sz="36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hưởng đến Châu Á.</a:t>
            </a:r>
            <a:endParaRPr lang="vi-VN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vi-VN" sz="3600" dirty="0">
              <a:solidFill>
                <a:srgbClr val="000000"/>
              </a:solidFill>
              <a:effectLst/>
              <a:latin typeface="Open Sans" panose="020B0606030504020204" pitchFamily="34" charset="0"/>
              <a:ea typeface="Malgun Gothic" panose="020B0503020000020004" pitchFamily="34" charset="-127"/>
            </a:endParaRPr>
          </a:p>
          <a:p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4074858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0AD9DB-83E4-D871-B130-28871F4EC7FA}"/>
              </a:ext>
            </a:extLst>
          </p:cNvPr>
          <p:cNvSpPr txBox="1"/>
          <p:nvPr/>
        </p:nvSpPr>
        <p:spPr>
          <a:xfrm>
            <a:off x="4664766" y="26504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/>
              <a:t>Câu hỏi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41922-E133-E6F2-C833-E237FB04F717}"/>
              </a:ext>
            </a:extLst>
          </p:cNvPr>
          <p:cNvSpPr txBox="1"/>
          <p:nvPr/>
        </p:nvSpPr>
        <p:spPr>
          <a:xfrm>
            <a:off x="665222" y="1012506"/>
            <a:ext cx="1146839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Câu 1.</a:t>
            </a:r>
            <a:r>
              <a:rPr lang="vi-VN" sz="4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Từ thế kỉ XVIII, nhất là sang thế kỉ XIX, Trung Quốc đứng trước nguy cơ trở thành</a:t>
            </a:r>
            <a:endParaRPr lang="vi-VN" sz="4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FE54F-7FF3-91E2-8807-1DAD02790330}"/>
              </a:ext>
            </a:extLst>
          </p:cNvPr>
          <p:cNvSpPr txBox="1"/>
          <p:nvPr/>
        </p:nvSpPr>
        <p:spPr>
          <a:xfrm>
            <a:off x="1455219" y="2510965"/>
            <a:ext cx="9536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A. “sân sau” của các nước đế quốc</a:t>
            </a:r>
            <a:endParaRPr lang="vi-VN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555AB-4527-D623-4EBF-D4E0C7DB3252}"/>
              </a:ext>
            </a:extLst>
          </p:cNvPr>
          <p:cNvSpPr txBox="1"/>
          <p:nvPr/>
        </p:nvSpPr>
        <p:spPr>
          <a:xfrm>
            <a:off x="1584872" y="2972630"/>
            <a:ext cx="1013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B. “ván bài” trao đổi giữa các nước đế quốc</a:t>
            </a:r>
            <a:endParaRPr lang="vi-VN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7A5950-7D02-D598-F7A7-ECD1451677DD}"/>
              </a:ext>
            </a:extLst>
          </p:cNvPr>
          <p:cNvSpPr txBox="1"/>
          <p:nvPr/>
        </p:nvSpPr>
        <p:spPr>
          <a:xfrm>
            <a:off x="1205833" y="3514518"/>
            <a:ext cx="10887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C. “quân cờ” cho các nước đế quốc điều khiển</a:t>
            </a:r>
            <a:endParaRPr lang="vi-VN" sz="2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57A182-13BE-58C6-2519-BD552FECB845}"/>
              </a:ext>
            </a:extLst>
          </p:cNvPr>
          <p:cNvSpPr txBox="1"/>
          <p:nvPr/>
        </p:nvSpPr>
        <p:spPr>
          <a:xfrm>
            <a:off x="1700877" y="4056406"/>
            <a:ext cx="100140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D. “miếng mồi” cho các nước đế quốc phân chia, xâu xé</a:t>
            </a:r>
            <a:endParaRPr lang="vi-VN" sz="24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CD150-0C86-4D8B-7551-72BA97A8D1EA}"/>
              </a:ext>
            </a:extLst>
          </p:cNvPr>
          <p:cNvSpPr/>
          <p:nvPr/>
        </p:nvSpPr>
        <p:spPr>
          <a:xfrm>
            <a:off x="906627" y="3629832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5B454A-98F9-A780-427A-1F18E5FB7513}"/>
              </a:ext>
            </a:extLst>
          </p:cNvPr>
          <p:cNvSpPr/>
          <p:nvPr/>
        </p:nvSpPr>
        <p:spPr>
          <a:xfrm>
            <a:off x="1205833" y="3069680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D25D20-117C-DB43-BFC6-41A89C4A963D}"/>
              </a:ext>
            </a:extLst>
          </p:cNvPr>
          <p:cNvSpPr/>
          <p:nvPr/>
        </p:nvSpPr>
        <p:spPr>
          <a:xfrm>
            <a:off x="1036054" y="258468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4C8760-EB26-52EB-E3CB-E45E6A115FFE}"/>
              </a:ext>
            </a:extLst>
          </p:cNvPr>
          <p:cNvSpPr/>
          <p:nvPr/>
        </p:nvSpPr>
        <p:spPr>
          <a:xfrm>
            <a:off x="1293647" y="4162202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F2EE51-EFA1-47D5-EC9D-2316CA339B2D}"/>
              </a:ext>
            </a:extLst>
          </p:cNvPr>
          <p:cNvSpPr/>
          <p:nvPr/>
        </p:nvSpPr>
        <p:spPr>
          <a:xfrm>
            <a:off x="490330" y="6308035"/>
            <a:ext cx="349784" cy="2698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6ADB97-6B99-A604-2B61-17D81003E291}"/>
              </a:ext>
            </a:extLst>
          </p:cNvPr>
          <p:cNvSpPr txBox="1"/>
          <p:nvPr/>
        </p:nvSpPr>
        <p:spPr>
          <a:xfrm>
            <a:off x="863912" y="625827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Đúng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0A86CCF-28A1-41EA-982D-D234B10158F5}"/>
              </a:ext>
            </a:extLst>
          </p:cNvPr>
          <p:cNvSpPr/>
          <p:nvPr/>
        </p:nvSpPr>
        <p:spPr>
          <a:xfrm>
            <a:off x="1881808" y="6258278"/>
            <a:ext cx="344557" cy="319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63F75-93EE-B4E5-E501-0894F7FE26C1}"/>
              </a:ext>
            </a:extLst>
          </p:cNvPr>
          <p:cNvSpPr txBox="1"/>
          <p:nvPr/>
        </p:nvSpPr>
        <p:spPr>
          <a:xfrm>
            <a:off x="2226365" y="623339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79744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0AD9DB-83E4-D871-B130-28871F4EC7FA}"/>
              </a:ext>
            </a:extLst>
          </p:cNvPr>
          <p:cNvSpPr txBox="1"/>
          <p:nvPr/>
        </p:nvSpPr>
        <p:spPr>
          <a:xfrm>
            <a:off x="4664766" y="26504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/>
              <a:t>Câu hỏi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41922-E133-E6F2-C833-E237FB04F717}"/>
              </a:ext>
            </a:extLst>
          </p:cNvPr>
          <p:cNvSpPr txBox="1"/>
          <p:nvPr/>
        </p:nvSpPr>
        <p:spPr>
          <a:xfrm>
            <a:off x="665222" y="1012506"/>
            <a:ext cx="1146839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dirty="0"/>
              <a:t>Câu 2.</a:t>
            </a:r>
            <a:r>
              <a:rPr lang="vi-VN" sz="3600" dirty="0"/>
              <a:t> Thực dân Anh đã dựa vào cớ nào để xâm lược Trung Quốc?</a:t>
            </a:r>
            <a:endParaRPr lang="vi-VN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FE54F-7FF3-91E2-8807-1DAD02790330}"/>
              </a:ext>
            </a:extLst>
          </p:cNvPr>
          <p:cNvSpPr txBox="1"/>
          <p:nvPr/>
        </p:nvSpPr>
        <p:spPr>
          <a:xfrm>
            <a:off x="1468539" y="2464965"/>
            <a:ext cx="9536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/>
              <a:t>A. Triều đình nhà Thanh cấm đạo, giết giáo sĩ.</a:t>
            </a:r>
            <a:endParaRPr lang="vi-VN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555AB-4527-D623-4EBF-D4E0C7DB3252}"/>
              </a:ext>
            </a:extLst>
          </p:cNvPr>
          <p:cNvSpPr txBox="1"/>
          <p:nvPr/>
        </p:nvSpPr>
        <p:spPr>
          <a:xfrm>
            <a:off x="1656193" y="2973923"/>
            <a:ext cx="1013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/>
              <a:t>B. Chính quyền nhà Thanh thực hiện chính sách bế quan tỏa cảng.</a:t>
            </a:r>
            <a:endParaRPr lang="vi-VN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7A5950-7D02-D598-F7A7-ECD1451677DD}"/>
              </a:ext>
            </a:extLst>
          </p:cNvPr>
          <p:cNvSpPr txBox="1"/>
          <p:nvPr/>
        </p:nvSpPr>
        <p:spPr>
          <a:xfrm>
            <a:off x="1317819" y="3493735"/>
            <a:ext cx="10887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/>
              <a:t>C. Chính quyền nhà Thanh gây hấn với thực dân Anh.</a:t>
            </a:r>
            <a:endParaRPr lang="vi-VN" sz="3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57A182-13BE-58C6-2519-BD552FECB845}"/>
              </a:ext>
            </a:extLst>
          </p:cNvPr>
          <p:cNvSpPr txBox="1"/>
          <p:nvPr/>
        </p:nvSpPr>
        <p:spPr>
          <a:xfrm>
            <a:off x="1714197" y="4010406"/>
            <a:ext cx="1001404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/>
              <a:t>D. Chính quyền nhà Thanh tịch thu và đốt thuốc phiện của các tàu buôn Anh.</a:t>
            </a:r>
            <a:endParaRPr lang="vi-VN" sz="32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CD150-0C86-4D8B-7551-72BA97A8D1EA}"/>
              </a:ext>
            </a:extLst>
          </p:cNvPr>
          <p:cNvSpPr/>
          <p:nvPr/>
        </p:nvSpPr>
        <p:spPr>
          <a:xfrm>
            <a:off x="906627" y="3629832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5B454A-98F9-A780-427A-1F18E5FB7513}"/>
              </a:ext>
            </a:extLst>
          </p:cNvPr>
          <p:cNvSpPr/>
          <p:nvPr/>
        </p:nvSpPr>
        <p:spPr>
          <a:xfrm>
            <a:off x="1205833" y="3069680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D25D20-117C-DB43-BFC6-41A89C4A963D}"/>
              </a:ext>
            </a:extLst>
          </p:cNvPr>
          <p:cNvSpPr/>
          <p:nvPr/>
        </p:nvSpPr>
        <p:spPr>
          <a:xfrm>
            <a:off x="1036054" y="258468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4C8760-EB26-52EB-E3CB-E45E6A115FFE}"/>
              </a:ext>
            </a:extLst>
          </p:cNvPr>
          <p:cNvSpPr/>
          <p:nvPr/>
        </p:nvSpPr>
        <p:spPr>
          <a:xfrm>
            <a:off x="1293647" y="4162202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F2EE51-EFA1-47D5-EC9D-2316CA339B2D}"/>
              </a:ext>
            </a:extLst>
          </p:cNvPr>
          <p:cNvSpPr/>
          <p:nvPr/>
        </p:nvSpPr>
        <p:spPr>
          <a:xfrm>
            <a:off x="490330" y="6308035"/>
            <a:ext cx="349784" cy="2698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6ADB97-6B99-A604-2B61-17D81003E291}"/>
              </a:ext>
            </a:extLst>
          </p:cNvPr>
          <p:cNvSpPr txBox="1"/>
          <p:nvPr/>
        </p:nvSpPr>
        <p:spPr>
          <a:xfrm>
            <a:off x="863912" y="625827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Đúng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0A86CCF-28A1-41EA-982D-D234B10158F5}"/>
              </a:ext>
            </a:extLst>
          </p:cNvPr>
          <p:cNvSpPr/>
          <p:nvPr/>
        </p:nvSpPr>
        <p:spPr>
          <a:xfrm>
            <a:off x="1881808" y="6258278"/>
            <a:ext cx="344557" cy="319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63F75-93EE-B4E5-E501-0894F7FE26C1}"/>
              </a:ext>
            </a:extLst>
          </p:cNvPr>
          <p:cNvSpPr txBox="1"/>
          <p:nvPr/>
        </p:nvSpPr>
        <p:spPr>
          <a:xfrm>
            <a:off x="2226365" y="623339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2610616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0AD9DB-83E4-D871-B130-28871F4EC7FA}"/>
              </a:ext>
            </a:extLst>
          </p:cNvPr>
          <p:cNvSpPr txBox="1"/>
          <p:nvPr/>
        </p:nvSpPr>
        <p:spPr>
          <a:xfrm>
            <a:off x="4664766" y="26504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/>
              <a:t>Câu hỏi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41922-E133-E6F2-C833-E237FB04F717}"/>
              </a:ext>
            </a:extLst>
          </p:cNvPr>
          <p:cNvSpPr txBox="1"/>
          <p:nvPr/>
        </p:nvSpPr>
        <p:spPr>
          <a:xfrm>
            <a:off x="665222" y="1012506"/>
            <a:ext cx="1146839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Câu 3.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Với Hiệp ước Nam Kinh (1842), Trung Quốc đã trở thành một nước</a:t>
            </a:r>
            <a:endParaRPr lang="vi-VN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FE54F-7FF3-91E2-8807-1DAD02790330}"/>
              </a:ext>
            </a:extLst>
          </p:cNvPr>
          <p:cNvSpPr txBox="1"/>
          <p:nvPr/>
        </p:nvSpPr>
        <p:spPr>
          <a:xfrm>
            <a:off x="1468539" y="2464965"/>
            <a:ext cx="9536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A. nửa thuộc địa, nửa phong kiến</a:t>
            </a:r>
            <a:endParaRPr lang="vi-VN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555AB-4527-D623-4EBF-D4E0C7DB3252}"/>
              </a:ext>
            </a:extLst>
          </p:cNvPr>
          <p:cNvSpPr txBox="1"/>
          <p:nvPr/>
        </p:nvSpPr>
        <p:spPr>
          <a:xfrm>
            <a:off x="1656193" y="2973923"/>
            <a:ext cx="1013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B. thuộc địa, nửa phong kiến</a:t>
            </a:r>
            <a:endParaRPr lang="vi-VN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7A5950-7D02-D598-F7A7-ECD1451677DD}"/>
              </a:ext>
            </a:extLst>
          </p:cNvPr>
          <p:cNvSpPr txBox="1"/>
          <p:nvPr/>
        </p:nvSpPr>
        <p:spPr>
          <a:xfrm>
            <a:off x="1317819" y="3493735"/>
            <a:ext cx="10887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C. phong kiến quân phiệt</a:t>
            </a:r>
            <a:endParaRPr lang="vi-VN" sz="3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57A182-13BE-58C6-2519-BD552FECB845}"/>
              </a:ext>
            </a:extLst>
          </p:cNvPr>
          <p:cNvSpPr txBox="1"/>
          <p:nvPr/>
        </p:nvSpPr>
        <p:spPr>
          <a:xfrm>
            <a:off x="1714197" y="4010406"/>
            <a:ext cx="100140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D. phong kiến độc lập</a:t>
            </a:r>
            <a:endParaRPr lang="vi-VN" sz="32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CD150-0C86-4D8B-7551-72BA97A8D1EA}"/>
              </a:ext>
            </a:extLst>
          </p:cNvPr>
          <p:cNvSpPr/>
          <p:nvPr/>
        </p:nvSpPr>
        <p:spPr>
          <a:xfrm>
            <a:off x="906627" y="3629832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5B454A-98F9-A780-427A-1F18E5FB7513}"/>
              </a:ext>
            </a:extLst>
          </p:cNvPr>
          <p:cNvSpPr/>
          <p:nvPr/>
        </p:nvSpPr>
        <p:spPr>
          <a:xfrm>
            <a:off x="1205833" y="3069680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D25D20-117C-DB43-BFC6-41A89C4A963D}"/>
              </a:ext>
            </a:extLst>
          </p:cNvPr>
          <p:cNvSpPr/>
          <p:nvPr/>
        </p:nvSpPr>
        <p:spPr>
          <a:xfrm>
            <a:off x="1335412" y="411918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4C8760-EB26-52EB-E3CB-E45E6A115FFE}"/>
              </a:ext>
            </a:extLst>
          </p:cNvPr>
          <p:cNvSpPr/>
          <p:nvPr/>
        </p:nvSpPr>
        <p:spPr>
          <a:xfrm>
            <a:off x="1081519" y="2568307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F2EE51-EFA1-47D5-EC9D-2316CA339B2D}"/>
              </a:ext>
            </a:extLst>
          </p:cNvPr>
          <p:cNvSpPr/>
          <p:nvPr/>
        </p:nvSpPr>
        <p:spPr>
          <a:xfrm>
            <a:off x="490330" y="6308035"/>
            <a:ext cx="349784" cy="2698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6ADB97-6B99-A604-2B61-17D81003E291}"/>
              </a:ext>
            </a:extLst>
          </p:cNvPr>
          <p:cNvSpPr txBox="1"/>
          <p:nvPr/>
        </p:nvSpPr>
        <p:spPr>
          <a:xfrm>
            <a:off x="863912" y="625827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Đúng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0A86CCF-28A1-41EA-982D-D234B10158F5}"/>
              </a:ext>
            </a:extLst>
          </p:cNvPr>
          <p:cNvSpPr/>
          <p:nvPr/>
        </p:nvSpPr>
        <p:spPr>
          <a:xfrm>
            <a:off x="1881808" y="6258278"/>
            <a:ext cx="344557" cy="319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63F75-93EE-B4E5-E501-0894F7FE26C1}"/>
              </a:ext>
            </a:extLst>
          </p:cNvPr>
          <p:cNvSpPr txBox="1"/>
          <p:nvPr/>
        </p:nvSpPr>
        <p:spPr>
          <a:xfrm>
            <a:off x="2226365" y="623339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2531459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0AD9DB-83E4-D871-B130-28871F4EC7FA}"/>
              </a:ext>
            </a:extLst>
          </p:cNvPr>
          <p:cNvSpPr txBox="1"/>
          <p:nvPr/>
        </p:nvSpPr>
        <p:spPr>
          <a:xfrm>
            <a:off x="4664766" y="26504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/>
              <a:t>Câu hỏi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41922-E133-E6F2-C833-E237FB04F717}"/>
              </a:ext>
            </a:extLst>
          </p:cNvPr>
          <p:cNvSpPr txBox="1"/>
          <p:nvPr/>
        </p:nvSpPr>
        <p:spPr>
          <a:xfrm>
            <a:off x="665222" y="1012506"/>
            <a:ext cx="1146839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Câu 4.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Chiến tranh thuốc phiện năm 1840 – 1842 là cuộc chiến tranh giữa</a:t>
            </a:r>
            <a:endParaRPr lang="vi-VN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FE54F-7FF3-91E2-8807-1DAD02790330}"/>
              </a:ext>
            </a:extLst>
          </p:cNvPr>
          <p:cNvSpPr txBox="1"/>
          <p:nvPr/>
        </p:nvSpPr>
        <p:spPr>
          <a:xfrm>
            <a:off x="1468539" y="2464965"/>
            <a:ext cx="9536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A. Pháp và Trung Quốc </a:t>
            </a:r>
            <a:endParaRPr lang="vi-VN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555AB-4527-D623-4EBF-D4E0C7DB3252}"/>
              </a:ext>
            </a:extLst>
          </p:cNvPr>
          <p:cNvSpPr txBox="1"/>
          <p:nvPr/>
        </p:nvSpPr>
        <p:spPr>
          <a:xfrm>
            <a:off x="1714197" y="2947927"/>
            <a:ext cx="1013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B. Anh và Trung Quốc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7A5950-7D02-D598-F7A7-ECD1451677DD}"/>
              </a:ext>
            </a:extLst>
          </p:cNvPr>
          <p:cNvSpPr txBox="1"/>
          <p:nvPr/>
        </p:nvSpPr>
        <p:spPr>
          <a:xfrm>
            <a:off x="1317819" y="3493735"/>
            <a:ext cx="10887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C. Anh và Pháp     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57A182-13BE-58C6-2519-BD552FECB845}"/>
              </a:ext>
            </a:extLst>
          </p:cNvPr>
          <p:cNvSpPr txBox="1"/>
          <p:nvPr/>
        </p:nvSpPr>
        <p:spPr>
          <a:xfrm>
            <a:off x="1714197" y="4010406"/>
            <a:ext cx="100140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D. Đức và Trung Quốc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CD150-0C86-4D8B-7551-72BA97A8D1EA}"/>
              </a:ext>
            </a:extLst>
          </p:cNvPr>
          <p:cNvSpPr/>
          <p:nvPr/>
        </p:nvSpPr>
        <p:spPr>
          <a:xfrm>
            <a:off x="906627" y="3629832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5B454A-98F9-A780-427A-1F18E5FB7513}"/>
              </a:ext>
            </a:extLst>
          </p:cNvPr>
          <p:cNvSpPr/>
          <p:nvPr/>
        </p:nvSpPr>
        <p:spPr>
          <a:xfrm>
            <a:off x="1089129" y="2556950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D25D20-117C-DB43-BFC6-41A89C4A963D}"/>
              </a:ext>
            </a:extLst>
          </p:cNvPr>
          <p:cNvSpPr/>
          <p:nvPr/>
        </p:nvSpPr>
        <p:spPr>
          <a:xfrm>
            <a:off x="1335412" y="411918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4C8760-EB26-52EB-E3CB-E45E6A115FFE}"/>
              </a:ext>
            </a:extLst>
          </p:cNvPr>
          <p:cNvSpPr/>
          <p:nvPr/>
        </p:nvSpPr>
        <p:spPr>
          <a:xfrm>
            <a:off x="1256411" y="309445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F2EE51-EFA1-47D5-EC9D-2316CA339B2D}"/>
              </a:ext>
            </a:extLst>
          </p:cNvPr>
          <p:cNvSpPr/>
          <p:nvPr/>
        </p:nvSpPr>
        <p:spPr>
          <a:xfrm>
            <a:off x="490330" y="6308035"/>
            <a:ext cx="349784" cy="2698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6ADB97-6B99-A604-2B61-17D81003E291}"/>
              </a:ext>
            </a:extLst>
          </p:cNvPr>
          <p:cNvSpPr txBox="1"/>
          <p:nvPr/>
        </p:nvSpPr>
        <p:spPr>
          <a:xfrm>
            <a:off x="863912" y="625827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Đúng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0A86CCF-28A1-41EA-982D-D234B10158F5}"/>
              </a:ext>
            </a:extLst>
          </p:cNvPr>
          <p:cNvSpPr/>
          <p:nvPr/>
        </p:nvSpPr>
        <p:spPr>
          <a:xfrm>
            <a:off x="1881808" y="6258278"/>
            <a:ext cx="344557" cy="319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63F75-93EE-B4E5-E501-0894F7FE26C1}"/>
              </a:ext>
            </a:extLst>
          </p:cNvPr>
          <p:cNvSpPr txBox="1"/>
          <p:nvPr/>
        </p:nvSpPr>
        <p:spPr>
          <a:xfrm>
            <a:off x="2226365" y="623339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125110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0AD9DB-83E4-D871-B130-28871F4EC7FA}"/>
              </a:ext>
            </a:extLst>
          </p:cNvPr>
          <p:cNvSpPr txBox="1"/>
          <p:nvPr/>
        </p:nvSpPr>
        <p:spPr>
          <a:xfrm>
            <a:off x="4664766" y="26504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/>
              <a:t>Câu hỏi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41922-E133-E6F2-C833-E237FB04F717}"/>
              </a:ext>
            </a:extLst>
          </p:cNvPr>
          <p:cNvSpPr txBox="1"/>
          <p:nvPr/>
        </p:nvSpPr>
        <p:spPr>
          <a:xfrm>
            <a:off x="665222" y="1012506"/>
            <a:ext cx="1146839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Câu 5.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Lãnh đạo cuộc khởi nghĩa Thái bình Thiên quốc (1851 – 1864) là</a:t>
            </a:r>
            <a:endParaRPr lang="vi-VN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FE54F-7FF3-91E2-8807-1DAD02790330}"/>
              </a:ext>
            </a:extLst>
          </p:cNvPr>
          <p:cNvSpPr txBox="1"/>
          <p:nvPr/>
        </p:nvSpPr>
        <p:spPr>
          <a:xfrm>
            <a:off x="1468539" y="2464965"/>
            <a:ext cx="95363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A. Trần Thắng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555AB-4527-D623-4EBF-D4E0C7DB3252}"/>
              </a:ext>
            </a:extLst>
          </p:cNvPr>
          <p:cNvSpPr txBox="1"/>
          <p:nvPr/>
        </p:nvSpPr>
        <p:spPr>
          <a:xfrm>
            <a:off x="1714197" y="2947927"/>
            <a:ext cx="1013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B. Ngô Quảng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7A5950-7D02-D598-F7A7-ECD1451677DD}"/>
              </a:ext>
            </a:extLst>
          </p:cNvPr>
          <p:cNvSpPr txBox="1"/>
          <p:nvPr/>
        </p:nvSpPr>
        <p:spPr>
          <a:xfrm>
            <a:off x="1317819" y="3493735"/>
            <a:ext cx="10887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C. Hồng Tú Toàn 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57A182-13BE-58C6-2519-BD552FECB845}"/>
              </a:ext>
            </a:extLst>
          </p:cNvPr>
          <p:cNvSpPr txBox="1"/>
          <p:nvPr/>
        </p:nvSpPr>
        <p:spPr>
          <a:xfrm>
            <a:off x="1714197" y="4010406"/>
            <a:ext cx="100140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D. Chu Nguyên Chương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CD150-0C86-4D8B-7551-72BA97A8D1EA}"/>
              </a:ext>
            </a:extLst>
          </p:cNvPr>
          <p:cNvSpPr/>
          <p:nvPr/>
        </p:nvSpPr>
        <p:spPr>
          <a:xfrm>
            <a:off x="1317819" y="3046937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5B454A-98F9-A780-427A-1F18E5FB7513}"/>
              </a:ext>
            </a:extLst>
          </p:cNvPr>
          <p:cNvSpPr/>
          <p:nvPr/>
        </p:nvSpPr>
        <p:spPr>
          <a:xfrm>
            <a:off x="1089129" y="2556950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D25D20-117C-DB43-BFC6-41A89C4A963D}"/>
              </a:ext>
            </a:extLst>
          </p:cNvPr>
          <p:cNvSpPr/>
          <p:nvPr/>
        </p:nvSpPr>
        <p:spPr>
          <a:xfrm>
            <a:off x="1335412" y="411918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4C8760-EB26-52EB-E3CB-E45E6A115FFE}"/>
              </a:ext>
            </a:extLst>
          </p:cNvPr>
          <p:cNvSpPr/>
          <p:nvPr/>
        </p:nvSpPr>
        <p:spPr>
          <a:xfrm>
            <a:off x="906212" y="3589658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F2EE51-EFA1-47D5-EC9D-2316CA339B2D}"/>
              </a:ext>
            </a:extLst>
          </p:cNvPr>
          <p:cNvSpPr/>
          <p:nvPr/>
        </p:nvSpPr>
        <p:spPr>
          <a:xfrm>
            <a:off x="490330" y="6308035"/>
            <a:ext cx="349784" cy="2698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6ADB97-6B99-A604-2B61-17D81003E291}"/>
              </a:ext>
            </a:extLst>
          </p:cNvPr>
          <p:cNvSpPr txBox="1"/>
          <p:nvPr/>
        </p:nvSpPr>
        <p:spPr>
          <a:xfrm>
            <a:off x="863912" y="625827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Đúng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0A86CCF-28A1-41EA-982D-D234B10158F5}"/>
              </a:ext>
            </a:extLst>
          </p:cNvPr>
          <p:cNvSpPr/>
          <p:nvPr/>
        </p:nvSpPr>
        <p:spPr>
          <a:xfrm>
            <a:off x="1881808" y="6258278"/>
            <a:ext cx="344557" cy="319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63F75-93EE-B4E5-E501-0894F7FE26C1}"/>
              </a:ext>
            </a:extLst>
          </p:cNvPr>
          <p:cNvSpPr txBox="1"/>
          <p:nvPr/>
        </p:nvSpPr>
        <p:spPr>
          <a:xfrm>
            <a:off x="2226365" y="623339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385031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0AD9DB-83E4-D871-B130-28871F4EC7FA}"/>
              </a:ext>
            </a:extLst>
          </p:cNvPr>
          <p:cNvSpPr txBox="1"/>
          <p:nvPr/>
        </p:nvSpPr>
        <p:spPr>
          <a:xfrm>
            <a:off x="4664766" y="26504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/>
              <a:t>Câu hỏi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41922-E133-E6F2-C833-E237FB04F717}"/>
              </a:ext>
            </a:extLst>
          </p:cNvPr>
          <p:cNvSpPr txBox="1"/>
          <p:nvPr/>
        </p:nvSpPr>
        <p:spPr>
          <a:xfrm>
            <a:off x="665222" y="1012506"/>
            <a:ext cx="1146839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Câu 6.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Kết quả lớn nhất của cuộc khởi nghĩa Thái bình Thiên quốc là</a:t>
            </a:r>
            <a:endParaRPr lang="vi-VN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FE54F-7FF3-91E2-8807-1DAD02790330}"/>
              </a:ext>
            </a:extLst>
          </p:cNvPr>
          <p:cNvSpPr txBox="1"/>
          <p:nvPr/>
        </p:nvSpPr>
        <p:spPr>
          <a:xfrm>
            <a:off x="1468539" y="2464965"/>
            <a:ext cx="9536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A. 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xây dựng được chính quyền Trung ương Thiên Kinh (Nam Kinh)</a:t>
            </a:r>
            <a:endParaRPr lang="vi-V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555AB-4527-D623-4EBF-D4E0C7DB3252}"/>
              </a:ext>
            </a:extLst>
          </p:cNvPr>
          <p:cNvSpPr txBox="1"/>
          <p:nvPr/>
        </p:nvSpPr>
        <p:spPr>
          <a:xfrm>
            <a:off x="1714197" y="2947927"/>
            <a:ext cx="1013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B. buộc các nước đế quốc phải thu hẹp vùng chiếm đóng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7A5950-7D02-D598-F7A7-ECD1451677DD}"/>
              </a:ext>
            </a:extLst>
          </p:cNvPr>
          <p:cNvSpPr txBox="1"/>
          <p:nvPr/>
        </p:nvSpPr>
        <p:spPr>
          <a:xfrm>
            <a:off x="1317819" y="3493735"/>
            <a:ext cx="10887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C. xóa bỏ sự tồn tại của chế độ phong kiến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57A182-13BE-58C6-2519-BD552FECB845}"/>
              </a:ext>
            </a:extLst>
          </p:cNvPr>
          <p:cNvSpPr txBox="1"/>
          <p:nvPr/>
        </p:nvSpPr>
        <p:spPr>
          <a:xfrm>
            <a:off x="1714197" y="4010406"/>
            <a:ext cx="100140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D. mở rộng căn cứ khởi nghĩa ra khắp cả nước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CD150-0C86-4D8B-7551-72BA97A8D1EA}"/>
              </a:ext>
            </a:extLst>
          </p:cNvPr>
          <p:cNvSpPr/>
          <p:nvPr/>
        </p:nvSpPr>
        <p:spPr>
          <a:xfrm>
            <a:off x="1317819" y="3046937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5B454A-98F9-A780-427A-1F18E5FB7513}"/>
              </a:ext>
            </a:extLst>
          </p:cNvPr>
          <p:cNvSpPr/>
          <p:nvPr/>
        </p:nvSpPr>
        <p:spPr>
          <a:xfrm>
            <a:off x="863912" y="3589658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D25D20-117C-DB43-BFC6-41A89C4A963D}"/>
              </a:ext>
            </a:extLst>
          </p:cNvPr>
          <p:cNvSpPr/>
          <p:nvPr/>
        </p:nvSpPr>
        <p:spPr>
          <a:xfrm>
            <a:off x="1335412" y="411918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4C8760-EB26-52EB-E3CB-E45E6A115FFE}"/>
              </a:ext>
            </a:extLst>
          </p:cNvPr>
          <p:cNvSpPr/>
          <p:nvPr/>
        </p:nvSpPr>
        <p:spPr>
          <a:xfrm>
            <a:off x="1038711" y="2560888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F2EE51-EFA1-47D5-EC9D-2316CA339B2D}"/>
              </a:ext>
            </a:extLst>
          </p:cNvPr>
          <p:cNvSpPr/>
          <p:nvPr/>
        </p:nvSpPr>
        <p:spPr>
          <a:xfrm>
            <a:off x="490330" y="6308035"/>
            <a:ext cx="349784" cy="2698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6ADB97-6B99-A604-2B61-17D81003E291}"/>
              </a:ext>
            </a:extLst>
          </p:cNvPr>
          <p:cNvSpPr txBox="1"/>
          <p:nvPr/>
        </p:nvSpPr>
        <p:spPr>
          <a:xfrm>
            <a:off x="863912" y="625827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Đúng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0A86CCF-28A1-41EA-982D-D234B10158F5}"/>
              </a:ext>
            </a:extLst>
          </p:cNvPr>
          <p:cNvSpPr/>
          <p:nvPr/>
        </p:nvSpPr>
        <p:spPr>
          <a:xfrm>
            <a:off x="1881808" y="6258278"/>
            <a:ext cx="344557" cy="319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63F75-93EE-B4E5-E501-0894F7FE26C1}"/>
              </a:ext>
            </a:extLst>
          </p:cNvPr>
          <p:cNvSpPr txBox="1"/>
          <p:nvPr/>
        </p:nvSpPr>
        <p:spPr>
          <a:xfrm>
            <a:off x="2226365" y="623339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1309401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0AD9DB-83E4-D871-B130-28871F4EC7FA}"/>
              </a:ext>
            </a:extLst>
          </p:cNvPr>
          <p:cNvSpPr txBox="1"/>
          <p:nvPr/>
        </p:nvSpPr>
        <p:spPr>
          <a:xfrm>
            <a:off x="4664766" y="26504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/>
              <a:t>Câu hỏi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41922-E133-E6F2-C833-E237FB04F717}"/>
              </a:ext>
            </a:extLst>
          </p:cNvPr>
          <p:cNvSpPr txBox="1"/>
          <p:nvPr/>
        </p:nvSpPr>
        <p:spPr>
          <a:xfrm>
            <a:off x="665222" y="1012506"/>
            <a:ext cx="1146839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Câu 7.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Chính sách tiến bộ nhất của chính quyền Trung ương Thiên Kinh (Nam Kinh) là</a:t>
            </a:r>
            <a:endParaRPr lang="vi-VN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FE54F-7FF3-91E2-8807-1DAD02790330}"/>
              </a:ext>
            </a:extLst>
          </p:cNvPr>
          <p:cNvSpPr txBox="1"/>
          <p:nvPr/>
        </p:nvSpPr>
        <p:spPr>
          <a:xfrm>
            <a:off x="1468539" y="2464965"/>
            <a:ext cx="9536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A. 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thực hiện chính sách bình quân ruộng đất, bình quyền nam nữ</a:t>
            </a:r>
            <a:endParaRPr lang="vi-V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555AB-4527-D623-4EBF-D4E0C7DB3252}"/>
              </a:ext>
            </a:extLst>
          </p:cNvPr>
          <p:cNvSpPr txBox="1"/>
          <p:nvPr/>
        </p:nvSpPr>
        <p:spPr>
          <a:xfrm>
            <a:off x="1714197" y="2947927"/>
            <a:ext cx="1013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B. 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xóa bỏ sự bóc lột của giai cấp địa chủ phong kiến</a:t>
            </a:r>
            <a:endParaRPr lang="vi-V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7A5950-7D02-D598-F7A7-ECD1451677DD}"/>
              </a:ext>
            </a:extLst>
          </p:cNvPr>
          <p:cNvSpPr txBox="1"/>
          <p:nvPr/>
        </p:nvSpPr>
        <p:spPr>
          <a:xfrm>
            <a:off x="1317819" y="3493735"/>
            <a:ext cx="10887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C. 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xóa bỏ mọi loại thuế khóa cho nhân dân</a:t>
            </a:r>
            <a:endParaRPr lang="vi-V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57A182-13BE-58C6-2519-BD552FECB845}"/>
              </a:ext>
            </a:extLst>
          </p:cNvPr>
          <p:cNvSpPr txBox="1"/>
          <p:nvPr/>
        </p:nvSpPr>
        <p:spPr>
          <a:xfrm>
            <a:off x="1714197" y="4010406"/>
            <a:ext cx="100140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D. 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thực hiện các quyền tự do dân chủ</a:t>
            </a:r>
            <a:endParaRPr lang="vi-VN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CD150-0C86-4D8B-7551-72BA97A8D1EA}"/>
              </a:ext>
            </a:extLst>
          </p:cNvPr>
          <p:cNvSpPr/>
          <p:nvPr/>
        </p:nvSpPr>
        <p:spPr>
          <a:xfrm>
            <a:off x="1317819" y="3046937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5B454A-98F9-A780-427A-1F18E5FB7513}"/>
              </a:ext>
            </a:extLst>
          </p:cNvPr>
          <p:cNvSpPr/>
          <p:nvPr/>
        </p:nvSpPr>
        <p:spPr>
          <a:xfrm>
            <a:off x="863912" y="3589658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D25D20-117C-DB43-BFC6-41A89C4A963D}"/>
              </a:ext>
            </a:extLst>
          </p:cNvPr>
          <p:cNvSpPr/>
          <p:nvPr/>
        </p:nvSpPr>
        <p:spPr>
          <a:xfrm>
            <a:off x="1335412" y="411918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4C8760-EB26-52EB-E3CB-E45E6A115FFE}"/>
              </a:ext>
            </a:extLst>
          </p:cNvPr>
          <p:cNvSpPr/>
          <p:nvPr/>
        </p:nvSpPr>
        <p:spPr>
          <a:xfrm>
            <a:off x="1038711" y="2560888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F2EE51-EFA1-47D5-EC9D-2316CA339B2D}"/>
              </a:ext>
            </a:extLst>
          </p:cNvPr>
          <p:cNvSpPr/>
          <p:nvPr/>
        </p:nvSpPr>
        <p:spPr>
          <a:xfrm>
            <a:off x="490330" y="6308035"/>
            <a:ext cx="349784" cy="2698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6ADB97-6B99-A604-2B61-17D81003E291}"/>
              </a:ext>
            </a:extLst>
          </p:cNvPr>
          <p:cNvSpPr txBox="1"/>
          <p:nvPr/>
        </p:nvSpPr>
        <p:spPr>
          <a:xfrm>
            <a:off x="863912" y="625827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Đúng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0A86CCF-28A1-41EA-982D-D234B10158F5}"/>
              </a:ext>
            </a:extLst>
          </p:cNvPr>
          <p:cNvSpPr/>
          <p:nvPr/>
        </p:nvSpPr>
        <p:spPr>
          <a:xfrm>
            <a:off x="1881808" y="6258278"/>
            <a:ext cx="344557" cy="319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63F75-93EE-B4E5-E501-0894F7FE26C1}"/>
              </a:ext>
            </a:extLst>
          </p:cNvPr>
          <p:cNvSpPr txBox="1"/>
          <p:nvPr/>
        </p:nvSpPr>
        <p:spPr>
          <a:xfrm>
            <a:off x="2226365" y="623339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sai</a:t>
            </a:r>
          </a:p>
        </p:txBody>
      </p:sp>
    </p:spTree>
    <p:extLst>
      <p:ext uri="{BB962C8B-B14F-4D97-AF65-F5344CB8AC3E}">
        <p14:creationId xmlns:p14="http://schemas.microsoft.com/office/powerpoint/2010/main" val="224728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0AD9DB-83E4-D871-B130-28871F4EC7FA}"/>
              </a:ext>
            </a:extLst>
          </p:cNvPr>
          <p:cNvSpPr txBox="1"/>
          <p:nvPr/>
        </p:nvSpPr>
        <p:spPr>
          <a:xfrm>
            <a:off x="4664766" y="26504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/>
              <a:t>Câu hỏi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41922-E133-E6F2-C833-E237FB04F717}"/>
              </a:ext>
            </a:extLst>
          </p:cNvPr>
          <p:cNvSpPr txBox="1"/>
          <p:nvPr/>
        </p:nvSpPr>
        <p:spPr>
          <a:xfrm>
            <a:off x="665222" y="1012506"/>
            <a:ext cx="1146839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Câu 8.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Tôn chỉ của học thuyết Tam dân của Tôn Trung Sơn là</a:t>
            </a:r>
            <a:endParaRPr lang="vi-VN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FE54F-7FF3-91E2-8807-1DAD02790330}"/>
              </a:ext>
            </a:extLst>
          </p:cNvPr>
          <p:cNvSpPr txBox="1"/>
          <p:nvPr/>
        </p:nvSpPr>
        <p:spPr>
          <a:xfrm>
            <a:off x="1468539" y="2464965"/>
            <a:ext cx="9536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A. 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"Đánh đuổi đế quốc, xóa bỏ ngôi vua, thiết lập dân quyền".</a:t>
            </a:r>
            <a:endParaRPr lang="vi-V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555AB-4527-D623-4EBF-D4E0C7DB3252}"/>
              </a:ext>
            </a:extLst>
          </p:cNvPr>
          <p:cNvSpPr txBox="1"/>
          <p:nvPr/>
        </p:nvSpPr>
        <p:spPr>
          <a:xfrm>
            <a:off x="1714197" y="2947927"/>
            <a:ext cx="1013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B. 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"Dân tộc độc lập, quân quyền tự do, dân sinh hạnh phúc"</a:t>
            </a:r>
            <a:endParaRPr lang="vi-V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7A5950-7D02-D598-F7A7-ECD1451677DD}"/>
              </a:ext>
            </a:extLst>
          </p:cNvPr>
          <p:cNvSpPr txBox="1"/>
          <p:nvPr/>
        </p:nvSpPr>
        <p:spPr>
          <a:xfrm>
            <a:off x="1317819" y="3493735"/>
            <a:ext cx="10887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C. "Dân tộc độc lập, dân quyền hạnh phúc, dân sinh tự do".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57A182-13BE-58C6-2519-BD552FECB845}"/>
              </a:ext>
            </a:extLst>
          </p:cNvPr>
          <p:cNvSpPr txBox="1"/>
          <p:nvPr/>
        </p:nvSpPr>
        <p:spPr>
          <a:xfrm>
            <a:off x="1714197" y="4010406"/>
            <a:ext cx="100140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D. "Tự do dân chủ, cơm áo, hòa bình".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CD150-0C86-4D8B-7551-72BA97A8D1EA}"/>
              </a:ext>
            </a:extLst>
          </p:cNvPr>
          <p:cNvSpPr/>
          <p:nvPr/>
        </p:nvSpPr>
        <p:spPr>
          <a:xfrm>
            <a:off x="1118755" y="2532552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5B454A-98F9-A780-427A-1F18E5FB7513}"/>
              </a:ext>
            </a:extLst>
          </p:cNvPr>
          <p:cNvSpPr/>
          <p:nvPr/>
        </p:nvSpPr>
        <p:spPr>
          <a:xfrm>
            <a:off x="863912" y="3589658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D25D20-117C-DB43-BFC6-41A89C4A963D}"/>
              </a:ext>
            </a:extLst>
          </p:cNvPr>
          <p:cNvSpPr/>
          <p:nvPr/>
        </p:nvSpPr>
        <p:spPr>
          <a:xfrm>
            <a:off x="1335412" y="411918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4C8760-EB26-52EB-E3CB-E45E6A115FFE}"/>
              </a:ext>
            </a:extLst>
          </p:cNvPr>
          <p:cNvSpPr/>
          <p:nvPr/>
        </p:nvSpPr>
        <p:spPr>
          <a:xfrm>
            <a:off x="1317819" y="305045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F2EE51-EFA1-47D5-EC9D-2316CA339B2D}"/>
              </a:ext>
            </a:extLst>
          </p:cNvPr>
          <p:cNvSpPr/>
          <p:nvPr/>
        </p:nvSpPr>
        <p:spPr>
          <a:xfrm>
            <a:off x="490330" y="6308035"/>
            <a:ext cx="349784" cy="2698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6ADB97-6B99-A604-2B61-17D81003E291}"/>
              </a:ext>
            </a:extLst>
          </p:cNvPr>
          <p:cNvSpPr txBox="1"/>
          <p:nvPr/>
        </p:nvSpPr>
        <p:spPr>
          <a:xfrm>
            <a:off x="863912" y="625827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Đúng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0A86CCF-28A1-41EA-982D-D234B10158F5}"/>
              </a:ext>
            </a:extLst>
          </p:cNvPr>
          <p:cNvSpPr/>
          <p:nvPr/>
        </p:nvSpPr>
        <p:spPr>
          <a:xfrm>
            <a:off x="1881808" y="6258278"/>
            <a:ext cx="344557" cy="319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63F75-93EE-B4E5-E501-0894F7FE26C1}"/>
              </a:ext>
            </a:extLst>
          </p:cNvPr>
          <p:cNvSpPr txBox="1"/>
          <p:nvPr/>
        </p:nvSpPr>
        <p:spPr>
          <a:xfrm>
            <a:off x="2226365" y="623339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sai</a:t>
            </a: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8F90935D-C325-E82C-5483-BDB3E7526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72871" y="1033739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CA6FA1AB-69CC-4260-1C30-805E7CE9F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596" y="8097352"/>
            <a:ext cx="5232291" cy="523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FD4EFA8D-D7AC-4866-8F47-7B9B749BB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511" y="16740833"/>
            <a:ext cx="6740978" cy="4056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9F23E5A8-75D7-4F97-D3CC-A455B5884AC1}"/>
              </a:ext>
            </a:extLst>
          </p:cNvPr>
          <p:cNvGrpSpPr/>
          <p:nvPr/>
        </p:nvGrpSpPr>
        <p:grpSpPr>
          <a:xfrm>
            <a:off x="-20367992" y="3013586"/>
            <a:ext cx="8874578" cy="6412513"/>
            <a:chOff x="-1334860" y="3259443"/>
            <a:chExt cx="8874578" cy="6412513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C96B64D9-70AE-7BD0-4938-86B745F162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C8C225E4-9FAB-F520-7FE8-8D8DB5F131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6B4AB7-2D94-C9C9-22A0-42859A239528}"/>
              </a:ext>
            </a:extLst>
          </p:cNvPr>
          <p:cNvGrpSpPr/>
          <p:nvPr/>
        </p:nvGrpSpPr>
        <p:grpSpPr>
          <a:xfrm>
            <a:off x="27660588" y="3429000"/>
            <a:ext cx="7024007" cy="6412513"/>
            <a:chOff x="6720568" y="3429000"/>
            <a:chExt cx="7024007" cy="6412513"/>
          </a:xfrm>
        </p:grpSpPr>
        <p:pic>
          <p:nvPicPr>
            <p:cNvPr id="23" name="Picture 2">
              <a:extLst>
                <a:ext uri="{FF2B5EF4-FFF2-40B4-BE49-F238E27FC236}">
                  <a16:creationId xmlns:a16="http://schemas.microsoft.com/office/drawing/2014/main" id="{D0E701D9-F3D5-EBAC-63B2-1F50AFD698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5825" y="3429000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2">
              <a:extLst>
                <a:ext uri="{FF2B5EF4-FFF2-40B4-BE49-F238E27FC236}">
                  <a16:creationId xmlns:a16="http://schemas.microsoft.com/office/drawing/2014/main" id="{1941F049-8E81-D424-F8A6-64E4FB176C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0568" y="462181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5" name="Picture 10">
            <a:extLst>
              <a:ext uri="{FF2B5EF4-FFF2-40B4-BE49-F238E27FC236}">
                <a16:creationId xmlns:a16="http://schemas.microsoft.com/office/drawing/2014/main" id="{7B38DEA2-BF03-6B67-0136-B05061038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65576" y="795558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>
            <a:extLst>
              <a:ext uri="{FF2B5EF4-FFF2-40B4-BE49-F238E27FC236}">
                <a16:creationId xmlns:a16="http://schemas.microsoft.com/office/drawing/2014/main" id="{C17CF668-185B-409B-F659-C1BCED9FD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7357" y="1305861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0">
            <a:extLst>
              <a:ext uri="{FF2B5EF4-FFF2-40B4-BE49-F238E27FC236}">
                <a16:creationId xmlns:a16="http://schemas.microsoft.com/office/drawing/2014/main" id="{A32C5C86-C5AA-FEFB-9C48-3BDE9A63B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8341" y="107133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2">
            <a:extLst>
              <a:ext uri="{FF2B5EF4-FFF2-40B4-BE49-F238E27FC236}">
                <a16:creationId xmlns:a16="http://schemas.microsoft.com/office/drawing/2014/main" id="{F2F83D01-BF09-F134-83C1-EAA5C3458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2290" y="679985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2">
            <a:extLst>
              <a:ext uri="{FF2B5EF4-FFF2-40B4-BE49-F238E27FC236}">
                <a16:creationId xmlns:a16="http://schemas.microsoft.com/office/drawing/2014/main" id="{3018F161-7CA7-E910-F304-9A97FB704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68473" y="1249682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2">
            <a:extLst>
              <a:ext uri="{FF2B5EF4-FFF2-40B4-BE49-F238E27FC236}">
                <a16:creationId xmlns:a16="http://schemas.microsoft.com/office/drawing/2014/main" id="{4F874871-BE22-0954-EED2-5162794A3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74654" y="1769164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2">
            <a:extLst>
              <a:ext uri="{FF2B5EF4-FFF2-40B4-BE49-F238E27FC236}">
                <a16:creationId xmlns:a16="http://schemas.microsoft.com/office/drawing/2014/main" id="{1967A3A6-B83D-F7A7-37BA-70989A6AC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5043" y="2069666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814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0AD9DB-83E4-D871-B130-28871F4EC7FA}"/>
              </a:ext>
            </a:extLst>
          </p:cNvPr>
          <p:cNvSpPr txBox="1"/>
          <p:nvPr/>
        </p:nvSpPr>
        <p:spPr>
          <a:xfrm>
            <a:off x="4664766" y="265044"/>
            <a:ext cx="19030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600" dirty="0"/>
              <a:t>Câu hỏi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141922-E133-E6F2-C833-E237FB04F717}"/>
              </a:ext>
            </a:extLst>
          </p:cNvPr>
          <p:cNvSpPr txBox="1"/>
          <p:nvPr/>
        </p:nvSpPr>
        <p:spPr>
          <a:xfrm>
            <a:off x="665222" y="1012506"/>
            <a:ext cx="1146839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Câu 9.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 Đến cuối thế kỉ XIX, Đức xâm chiếm khu vực nào ở Trung Quốc?</a:t>
            </a:r>
            <a:endParaRPr lang="vi-VN" sz="6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FFE54F-7FF3-91E2-8807-1DAD02790330}"/>
              </a:ext>
            </a:extLst>
          </p:cNvPr>
          <p:cNvSpPr txBox="1"/>
          <p:nvPr/>
        </p:nvSpPr>
        <p:spPr>
          <a:xfrm>
            <a:off x="1468539" y="2464965"/>
            <a:ext cx="95363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A. </a:t>
            </a:r>
            <a:r>
              <a:rPr lang="vi-VN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Vùng Sơn Đông.</a:t>
            </a:r>
            <a:endParaRPr lang="vi-V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555AB-4527-D623-4EBF-D4E0C7DB3252}"/>
              </a:ext>
            </a:extLst>
          </p:cNvPr>
          <p:cNvSpPr txBox="1"/>
          <p:nvPr/>
        </p:nvSpPr>
        <p:spPr>
          <a:xfrm>
            <a:off x="1714197" y="2947927"/>
            <a:ext cx="10130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B. Vùng châu thổ sông Dương Tử.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7A5950-7D02-D598-F7A7-ECD1451677DD}"/>
              </a:ext>
            </a:extLst>
          </p:cNvPr>
          <p:cNvSpPr txBox="1"/>
          <p:nvPr/>
        </p:nvSpPr>
        <p:spPr>
          <a:xfrm>
            <a:off x="1317819" y="3493735"/>
            <a:ext cx="108875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C. Vùng Đông Bắc.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57A182-13BE-58C6-2519-BD552FECB845}"/>
              </a:ext>
            </a:extLst>
          </p:cNvPr>
          <p:cNvSpPr txBox="1"/>
          <p:nvPr/>
        </p:nvSpPr>
        <p:spPr>
          <a:xfrm>
            <a:off x="1714197" y="4010406"/>
            <a:ext cx="100140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vi-VN"/>
            </a:defPPr>
            <a:lvl1pPr>
              <a:defRPr sz="2400" b="0" i="0">
                <a:solidFill>
                  <a:srgbClr val="000000"/>
                </a:solidFill>
                <a:effectLst/>
                <a:latin typeface="Open Sans" panose="020B0606030504020204" pitchFamily="34" charset="0"/>
              </a:defRPr>
            </a:lvl1pPr>
          </a:lstStyle>
          <a:p>
            <a:r>
              <a:rPr lang="vi-VN" dirty="0"/>
              <a:t>D. Thành phố Bắc Kinh.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45CD150-0C86-4D8B-7551-72BA97A8D1EA}"/>
              </a:ext>
            </a:extLst>
          </p:cNvPr>
          <p:cNvSpPr/>
          <p:nvPr/>
        </p:nvSpPr>
        <p:spPr>
          <a:xfrm>
            <a:off x="1335412" y="3036899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15B454A-98F9-A780-427A-1F18E5FB7513}"/>
              </a:ext>
            </a:extLst>
          </p:cNvPr>
          <p:cNvSpPr/>
          <p:nvPr/>
        </p:nvSpPr>
        <p:spPr>
          <a:xfrm>
            <a:off x="863912" y="3589658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ED25D20-117C-DB43-BFC6-41A89C4A963D}"/>
              </a:ext>
            </a:extLst>
          </p:cNvPr>
          <p:cNvSpPr/>
          <p:nvPr/>
        </p:nvSpPr>
        <p:spPr>
          <a:xfrm>
            <a:off x="1335412" y="4119186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34C8760-EB26-52EB-E3CB-E45E6A115FFE}"/>
              </a:ext>
            </a:extLst>
          </p:cNvPr>
          <p:cNvSpPr/>
          <p:nvPr/>
        </p:nvSpPr>
        <p:spPr>
          <a:xfrm>
            <a:off x="1038804" y="2490283"/>
            <a:ext cx="349784" cy="269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DF2EE51-EFA1-47D5-EC9D-2316CA339B2D}"/>
              </a:ext>
            </a:extLst>
          </p:cNvPr>
          <p:cNvSpPr/>
          <p:nvPr/>
        </p:nvSpPr>
        <p:spPr>
          <a:xfrm>
            <a:off x="490330" y="6308035"/>
            <a:ext cx="349784" cy="26981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6ADB97-6B99-A604-2B61-17D81003E291}"/>
              </a:ext>
            </a:extLst>
          </p:cNvPr>
          <p:cNvSpPr txBox="1"/>
          <p:nvPr/>
        </p:nvSpPr>
        <p:spPr>
          <a:xfrm>
            <a:off x="863912" y="6258278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Đúng 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0A86CCF-28A1-41EA-982D-D234B10158F5}"/>
              </a:ext>
            </a:extLst>
          </p:cNvPr>
          <p:cNvSpPr/>
          <p:nvPr/>
        </p:nvSpPr>
        <p:spPr>
          <a:xfrm>
            <a:off x="1881808" y="6258278"/>
            <a:ext cx="344557" cy="31957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863F75-93EE-B4E5-E501-0894F7FE26C1}"/>
              </a:ext>
            </a:extLst>
          </p:cNvPr>
          <p:cNvSpPr txBox="1"/>
          <p:nvPr/>
        </p:nvSpPr>
        <p:spPr>
          <a:xfrm>
            <a:off x="2226365" y="6233399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dirty="0"/>
              <a:t>sai</a:t>
            </a:r>
          </a:p>
        </p:txBody>
      </p:sp>
      <p:pic>
        <p:nvPicPr>
          <p:cNvPr id="3" name="Picture 10">
            <a:extLst>
              <a:ext uri="{FF2B5EF4-FFF2-40B4-BE49-F238E27FC236}">
                <a16:creationId xmlns:a16="http://schemas.microsoft.com/office/drawing/2014/main" id="{8F90935D-C325-E82C-5483-BDB3E7526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72871" y="1033739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CA6FA1AB-69CC-4260-1C30-805E7CE9F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596" y="8097352"/>
            <a:ext cx="5232291" cy="523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FD4EFA8D-D7AC-4866-8F47-7B9B749BB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511" y="16740833"/>
            <a:ext cx="6740978" cy="4056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9F23E5A8-75D7-4F97-D3CC-A455B5884AC1}"/>
              </a:ext>
            </a:extLst>
          </p:cNvPr>
          <p:cNvGrpSpPr/>
          <p:nvPr/>
        </p:nvGrpSpPr>
        <p:grpSpPr>
          <a:xfrm>
            <a:off x="-20367992" y="3013586"/>
            <a:ext cx="8874578" cy="6412513"/>
            <a:chOff x="-1334860" y="3259443"/>
            <a:chExt cx="8874578" cy="6412513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C96B64D9-70AE-7BD0-4938-86B745F162E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C8C225E4-9FAB-F520-7FE8-8D8DB5F131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36B4AB7-2D94-C9C9-22A0-42859A239528}"/>
              </a:ext>
            </a:extLst>
          </p:cNvPr>
          <p:cNvGrpSpPr/>
          <p:nvPr/>
        </p:nvGrpSpPr>
        <p:grpSpPr>
          <a:xfrm>
            <a:off x="27660588" y="3429000"/>
            <a:ext cx="7024007" cy="6412513"/>
            <a:chOff x="6720568" y="3429000"/>
            <a:chExt cx="7024007" cy="6412513"/>
          </a:xfrm>
        </p:grpSpPr>
        <p:pic>
          <p:nvPicPr>
            <p:cNvPr id="23" name="Picture 2">
              <a:extLst>
                <a:ext uri="{FF2B5EF4-FFF2-40B4-BE49-F238E27FC236}">
                  <a16:creationId xmlns:a16="http://schemas.microsoft.com/office/drawing/2014/main" id="{D0E701D9-F3D5-EBAC-63B2-1F50AFD698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5825" y="3429000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2">
              <a:extLst>
                <a:ext uri="{FF2B5EF4-FFF2-40B4-BE49-F238E27FC236}">
                  <a16:creationId xmlns:a16="http://schemas.microsoft.com/office/drawing/2014/main" id="{1941F049-8E81-D424-F8A6-64E4FB176C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0568" y="462181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5" name="Picture 10">
            <a:extLst>
              <a:ext uri="{FF2B5EF4-FFF2-40B4-BE49-F238E27FC236}">
                <a16:creationId xmlns:a16="http://schemas.microsoft.com/office/drawing/2014/main" id="{7B38DEA2-BF03-6B67-0136-B050610387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65576" y="795558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>
            <a:extLst>
              <a:ext uri="{FF2B5EF4-FFF2-40B4-BE49-F238E27FC236}">
                <a16:creationId xmlns:a16="http://schemas.microsoft.com/office/drawing/2014/main" id="{C17CF668-185B-409B-F659-C1BCED9FD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7357" y="1305861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0">
            <a:extLst>
              <a:ext uri="{FF2B5EF4-FFF2-40B4-BE49-F238E27FC236}">
                <a16:creationId xmlns:a16="http://schemas.microsoft.com/office/drawing/2014/main" id="{A32C5C86-C5AA-FEFB-9C48-3BDE9A63BA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8341" y="107133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2">
            <a:extLst>
              <a:ext uri="{FF2B5EF4-FFF2-40B4-BE49-F238E27FC236}">
                <a16:creationId xmlns:a16="http://schemas.microsoft.com/office/drawing/2014/main" id="{F2F83D01-BF09-F134-83C1-EAA5C3458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2290" y="679985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2">
            <a:extLst>
              <a:ext uri="{FF2B5EF4-FFF2-40B4-BE49-F238E27FC236}">
                <a16:creationId xmlns:a16="http://schemas.microsoft.com/office/drawing/2014/main" id="{3018F161-7CA7-E910-F304-9A97FB7043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68473" y="1249682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2">
            <a:extLst>
              <a:ext uri="{FF2B5EF4-FFF2-40B4-BE49-F238E27FC236}">
                <a16:creationId xmlns:a16="http://schemas.microsoft.com/office/drawing/2014/main" id="{4F874871-BE22-0954-EED2-5162794A30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74654" y="1769164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2">
            <a:extLst>
              <a:ext uri="{FF2B5EF4-FFF2-40B4-BE49-F238E27FC236}">
                <a16:creationId xmlns:a16="http://schemas.microsoft.com/office/drawing/2014/main" id="{1967A3A6-B83D-F7A7-37BA-70989A6AC6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5043" y="2069666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108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32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BA6BA6E6-B9D7-9FFF-E647-5368E10E4A90}"/>
              </a:ext>
            </a:extLst>
          </p:cNvPr>
          <p:cNvGrpSpPr/>
          <p:nvPr/>
        </p:nvGrpSpPr>
        <p:grpSpPr>
          <a:xfrm>
            <a:off x="-1320583" y="-132443"/>
            <a:ext cx="8874578" cy="6412513"/>
            <a:chOff x="-1334860" y="3259443"/>
            <a:chExt cx="8874578" cy="6412513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C9C6C8B2-8733-F93F-86D1-D3F471D61D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953DDFAE-BC6F-28D9-C780-F5BF5D8EAA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BCA5D99-08C1-A768-B937-4ED6984802C0}"/>
              </a:ext>
            </a:extLst>
          </p:cNvPr>
          <p:cNvGrpSpPr/>
          <p:nvPr/>
        </p:nvGrpSpPr>
        <p:grpSpPr>
          <a:xfrm>
            <a:off x="-903668" y="3048717"/>
            <a:ext cx="8874578" cy="6412513"/>
            <a:chOff x="-1334860" y="3259443"/>
            <a:chExt cx="8874578" cy="6412513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5C2B76C-1BB9-571A-7B80-BCB34FADC1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306CCD5E-6F84-B74F-AAB6-B9077C9B43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9B74B1C-B709-C72F-BCA3-A54135F4C804}"/>
              </a:ext>
            </a:extLst>
          </p:cNvPr>
          <p:cNvGrpSpPr/>
          <p:nvPr/>
        </p:nvGrpSpPr>
        <p:grpSpPr>
          <a:xfrm>
            <a:off x="5858557" y="632772"/>
            <a:ext cx="8874578" cy="6412513"/>
            <a:chOff x="-1334860" y="3259443"/>
            <a:chExt cx="8874578" cy="6412513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44171598-E7CE-E967-EB17-C1E7F3CDA6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765CF95D-62C8-7DCC-1399-23477DF034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C17A48E-87FA-CE56-8AE3-AEF79622B50F}"/>
              </a:ext>
            </a:extLst>
          </p:cNvPr>
          <p:cNvGrpSpPr/>
          <p:nvPr/>
        </p:nvGrpSpPr>
        <p:grpSpPr>
          <a:xfrm>
            <a:off x="5010838" y="3018971"/>
            <a:ext cx="8874578" cy="6412513"/>
            <a:chOff x="-1334860" y="3259443"/>
            <a:chExt cx="8874578" cy="6412513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2277C1C8-669A-EC40-3052-E676A303F4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B65DDCE6-76F2-B67F-B435-FDA07F841B4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E5D271B-28A3-B07C-C696-F9571B859F18}"/>
              </a:ext>
            </a:extLst>
          </p:cNvPr>
          <p:cNvGrpSpPr/>
          <p:nvPr/>
        </p:nvGrpSpPr>
        <p:grpSpPr>
          <a:xfrm>
            <a:off x="5061960" y="-2914389"/>
            <a:ext cx="8874578" cy="6412513"/>
            <a:chOff x="-1334860" y="3259443"/>
            <a:chExt cx="8874578" cy="6412513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2BAFB57-6CD1-754D-CC61-DF6335E52F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2">
              <a:extLst>
                <a:ext uri="{FF2B5EF4-FFF2-40B4-BE49-F238E27FC236}">
                  <a16:creationId xmlns:a16="http://schemas.microsoft.com/office/drawing/2014/main" id="{D0A5D612-6A9E-2464-200E-BD06C4EFCE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1749435-094A-F380-E50B-90E4A8D252AD}"/>
              </a:ext>
            </a:extLst>
          </p:cNvPr>
          <p:cNvGrpSpPr/>
          <p:nvPr/>
        </p:nvGrpSpPr>
        <p:grpSpPr>
          <a:xfrm>
            <a:off x="327761" y="-2414528"/>
            <a:ext cx="8874578" cy="6412513"/>
            <a:chOff x="-1334860" y="3259443"/>
            <a:chExt cx="8874578" cy="6412513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7E6B048F-F3F0-C5BC-1814-474FE3C3BA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2">
              <a:extLst>
                <a:ext uri="{FF2B5EF4-FFF2-40B4-BE49-F238E27FC236}">
                  <a16:creationId xmlns:a16="http://schemas.microsoft.com/office/drawing/2014/main" id="{A1F34A72-C5D4-315E-23AA-CB3F3A74F8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E893D23-D9D6-2581-30E9-518F41DBEA40}"/>
              </a:ext>
            </a:extLst>
          </p:cNvPr>
          <p:cNvGrpSpPr/>
          <p:nvPr/>
        </p:nvGrpSpPr>
        <p:grpSpPr>
          <a:xfrm>
            <a:off x="12417455" y="-2041416"/>
            <a:ext cx="5762663" cy="2489259"/>
            <a:chOff x="12417455" y="-2041416"/>
            <a:chExt cx="5762663" cy="2489259"/>
          </a:xfrm>
        </p:grpSpPr>
        <p:pic>
          <p:nvPicPr>
            <p:cNvPr id="20" name="Picture 2">
              <a:extLst>
                <a:ext uri="{FF2B5EF4-FFF2-40B4-BE49-F238E27FC236}">
                  <a16:creationId xmlns:a16="http://schemas.microsoft.com/office/drawing/2014/main" id="{A52DB4EF-AAFA-39B8-0933-FCB80BB2B6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45280" y="-2041416"/>
              <a:ext cx="3615047" cy="24763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6" name="Picture 4">
              <a:extLst>
                <a:ext uri="{FF2B5EF4-FFF2-40B4-BE49-F238E27FC236}">
                  <a16:creationId xmlns:a16="http://schemas.microsoft.com/office/drawing/2014/main" id="{675F068E-A802-D8A5-3525-191EC415BC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26381" y="-623601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4">
              <a:extLst>
                <a:ext uri="{FF2B5EF4-FFF2-40B4-BE49-F238E27FC236}">
                  <a16:creationId xmlns:a16="http://schemas.microsoft.com/office/drawing/2014/main" id="{805F0A50-4FBA-4C26-2413-DE9AD92346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17455" y="-1437997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4">
              <a:extLst>
                <a:ext uri="{FF2B5EF4-FFF2-40B4-BE49-F238E27FC236}">
                  <a16:creationId xmlns:a16="http://schemas.microsoft.com/office/drawing/2014/main" id="{3EEE9192-A15C-3413-3DF8-FE20922AD2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22934" y="-698187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B566665-BCCC-D22D-34AA-21A28C7BCDAC}"/>
              </a:ext>
            </a:extLst>
          </p:cNvPr>
          <p:cNvGrpSpPr/>
          <p:nvPr/>
        </p:nvGrpSpPr>
        <p:grpSpPr>
          <a:xfrm>
            <a:off x="13545280" y="-5761033"/>
            <a:ext cx="5230466" cy="3173865"/>
            <a:chOff x="13545280" y="-5761033"/>
            <a:chExt cx="5230466" cy="3173865"/>
          </a:xfrm>
        </p:grpSpPr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id="{13269B46-3553-94F2-4B99-24911EFB6B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60699" y="-5761033"/>
              <a:ext cx="3615047" cy="24763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4">
              <a:extLst>
                <a:ext uri="{FF2B5EF4-FFF2-40B4-BE49-F238E27FC236}">
                  <a16:creationId xmlns:a16="http://schemas.microsoft.com/office/drawing/2014/main" id="{2E60D41F-37D6-6003-2F24-8450D9E387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02228" y="-3820448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4">
              <a:extLst>
                <a:ext uri="{FF2B5EF4-FFF2-40B4-BE49-F238E27FC236}">
                  <a16:creationId xmlns:a16="http://schemas.microsoft.com/office/drawing/2014/main" id="{70D7B6E5-B053-9678-452E-6060F762F2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45280" y="-4522880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4">
              <a:extLst>
                <a:ext uri="{FF2B5EF4-FFF2-40B4-BE49-F238E27FC236}">
                  <a16:creationId xmlns:a16="http://schemas.microsoft.com/office/drawing/2014/main" id="{86EB7F10-AE24-31E7-E756-DD65A0A4A5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52872" y="-3658612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9" name="Picture 4">
            <a:extLst>
              <a:ext uri="{FF2B5EF4-FFF2-40B4-BE49-F238E27FC236}">
                <a16:creationId xmlns:a16="http://schemas.microsoft.com/office/drawing/2014/main" id="{E621EAAD-B3FC-32FB-8CDE-928ED8F1A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600861" y="-1956976"/>
            <a:ext cx="2602524" cy="97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>
            <a:extLst>
              <a:ext uri="{FF2B5EF4-FFF2-40B4-BE49-F238E27FC236}">
                <a16:creationId xmlns:a16="http://schemas.microsoft.com/office/drawing/2014/main" id="{C22B3EB9-CB81-D8DB-F134-507F442D2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0122" y="-1549312"/>
            <a:ext cx="2602524" cy="97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6">
            <a:extLst>
              <a:ext uri="{FF2B5EF4-FFF2-40B4-BE49-F238E27FC236}">
                <a16:creationId xmlns:a16="http://schemas.microsoft.com/office/drawing/2014/main" id="{4127FAC2-9BAA-53C3-37A0-BD4BC1F40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65420" y="-4066078"/>
            <a:ext cx="26193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6">
            <a:extLst>
              <a:ext uri="{FF2B5EF4-FFF2-40B4-BE49-F238E27FC236}">
                <a16:creationId xmlns:a16="http://schemas.microsoft.com/office/drawing/2014/main" id="{88E09980-C381-89AB-BDF1-F50D1D8233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3614" y="-5473957"/>
            <a:ext cx="26193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8">
            <a:extLst>
              <a:ext uri="{FF2B5EF4-FFF2-40B4-BE49-F238E27FC236}">
                <a16:creationId xmlns:a16="http://schemas.microsoft.com/office/drawing/2014/main" id="{64BC7E66-9971-B273-16C6-1B93A74371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746024" y="-5761033"/>
            <a:ext cx="2619375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8">
            <a:extLst>
              <a:ext uri="{FF2B5EF4-FFF2-40B4-BE49-F238E27FC236}">
                <a16:creationId xmlns:a16="http://schemas.microsoft.com/office/drawing/2014/main" id="{700B7D23-A590-A4C0-2869-A952073E61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2693" y="-5983747"/>
            <a:ext cx="2619375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6C617E55-E84A-E17C-814E-AFC27DBAA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18397" y="-4363396"/>
            <a:ext cx="2009039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8">
            <a:extLst>
              <a:ext uri="{FF2B5EF4-FFF2-40B4-BE49-F238E27FC236}">
                <a16:creationId xmlns:a16="http://schemas.microsoft.com/office/drawing/2014/main" id="{034E56C3-4072-C150-BB7F-2B93115E8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22380" y="3626314"/>
            <a:ext cx="2009040" cy="610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0">
            <a:extLst>
              <a:ext uri="{FF2B5EF4-FFF2-40B4-BE49-F238E27FC236}">
                <a16:creationId xmlns:a16="http://schemas.microsoft.com/office/drawing/2014/main" id="{088B2060-DE92-7CED-4A44-D9821985A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70724" y="3018971"/>
            <a:ext cx="2937727" cy="1896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684EA93-2051-C52A-57CF-FFE0841E1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700816" y="5628821"/>
            <a:ext cx="2009039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79211327-BFBB-01D7-24C2-140AFAA02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04829" y="8948977"/>
            <a:ext cx="1756359" cy="53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6">
            <a:extLst>
              <a:ext uri="{FF2B5EF4-FFF2-40B4-BE49-F238E27FC236}">
                <a16:creationId xmlns:a16="http://schemas.microsoft.com/office/drawing/2014/main" id="{5E06EBAD-402D-C2A3-CD97-848FEBE94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42710" y="8857316"/>
            <a:ext cx="26193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18BE893A-45AD-51E7-77CC-F15892C2816F}"/>
              </a:ext>
            </a:extLst>
          </p:cNvPr>
          <p:cNvGrpSpPr/>
          <p:nvPr/>
        </p:nvGrpSpPr>
        <p:grpSpPr>
          <a:xfrm>
            <a:off x="2890430" y="-21792291"/>
            <a:ext cx="6021710" cy="2473218"/>
            <a:chOff x="3887219" y="5143442"/>
            <a:chExt cx="4110714" cy="1529926"/>
          </a:xfrm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3E20D04E-7943-DDC8-3C97-98A5283BFA20}"/>
                </a:ext>
              </a:extLst>
            </p:cNvPr>
            <p:cNvSpPr/>
            <p:nvPr/>
          </p:nvSpPr>
          <p:spPr>
            <a:xfrm>
              <a:off x="3887219" y="5505501"/>
              <a:ext cx="4110714" cy="529077"/>
            </a:xfrm>
            <a:prstGeom prst="roundRect">
              <a:avLst/>
            </a:prstGeom>
            <a:solidFill>
              <a:schemeClr val="bg1">
                <a:alpha val="7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pic>
          <p:nvPicPr>
            <p:cNvPr id="43" name="Picture 14">
              <a:extLst>
                <a:ext uri="{FF2B5EF4-FFF2-40B4-BE49-F238E27FC236}">
                  <a16:creationId xmlns:a16="http://schemas.microsoft.com/office/drawing/2014/main" id="{A4BC1B9E-3966-579E-EC98-54BA504E52A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73" t="33107" r="23182" b="23946"/>
            <a:stretch/>
          </p:blipFill>
          <p:spPr bwMode="auto">
            <a:xfrm>
              <a:off x="4055933" y="5143442"/>
              <a:ext cx="3802684" cy="1529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618755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3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32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0">
            <a:extLst>
              <a:ext uri="{FF2B5EF4-FFF2-40B4-BE49-F238E27FC236}">
                <a16:creationId xmlns:a16="http://schemas.microsoft.com/office/drawing/2014/main" id="{47705D91-6D54-6F06-A28D-50602211D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7596" y="1008687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525AFAF7-C5A4-249D-4804-B4FB3B931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138" y="1690930"/>
            <a:ext cx="5232291" cy="523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88711D8-992A-5E97-2655-E29362EF7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056" y="2163000"/>
            <a:ext cx="6740978" cy="4056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124B5D3-82DB-988A-1647-E4FCF550C5E7}"/>
              </a:ext>
            </a:extLst>
          </p:cNvPr>
          <p:cNvGrpSpPr/>
          <p:nvPr/>
        </p:nvGrpSpPr>
        <p:grpSpPr>
          <a:xfrm>
            <a:off x="-1935613" y="2710386"/>
            <a:ext cx="8874578" cy="6412513"/>
            <a:chOff x="-1334860" y="3259443"/>
            <a:chExt cx="8874578" cy="6412513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A1ECE2B8-2BC8-CFE2-18AF-5CC2CEE23CA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46221B17-7185-E34B-3FDD-7B0FA03473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BA4A89F-32F4-EC7C-32C8-E123F2698738}"/>
              </a:ext>
            </a:extLst>
          </p:cNvPr>
          <p:cNvGrpSpPr/>
          <p:nvPr/>
        </p:nvGrpSpPr>
        <p:grpSpPr>
          <a:xfrm>
            <a:off x="6645047" y="2881589"/>
            <a:ext cx="7024007" cy="6412513"/>
            <a:chOff x="6720568" y="3429000"/>
            <a:chExt cx="7024007" cy="6412513"/>
          </a:xfrm>
        </p:grpSpPr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2E45E382-D05A-3C86-834D-F8B71E70F0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05825" y="3429000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1588CF0E-63E2-DC59-5C4B-033F5B7FBB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0568" y="462181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4" name="Picture 10">
            <a:extLst>
              <a:ext uri="{FF2B5EF4-FFF2-40B4-BE49-F238E27FC236}">
                <a16:creationId xmlns:a16="http://schemas.microsoft.com/office/drawing/2014/main" id="{8081195F-FE9E-2577-DF61-BD3418C15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40" y="452757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>
            <a:extLst>
              <a:ext uri="{FF2B5EF4-FFF2-40B4-BE49-F238E27FC236}">
                <a16:creationId xmlns:a16="http://schemas.microsoft.com/office/drawing/2014/main" id="{CF92523E-E361-027D-DB26-03BD16B6A1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1511" y="1379363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0">
            <a:extLst>
              <a:ext uri="{FF2B5EF4-FFF2-40B4-BE49-F238E27FC236}">
                <a16:creationId xmlns:a16="http://schemas.microsoft.com/office/drawing/2014/main" id="{C86FF9CC-1931-7A34-4117-1338B63C10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4003" y="220762"/>
            <a:ext cx="2473949" cy="92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D9B4D407-2FDD-D464-17DC-AC2162813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995" y="469359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2">
            <a:extLst>
              <a:ext uri="{FF2B5EF4-FFF2-40B4-BE49-F238E27FC236}">
                <a16:creationId xmlns:a16="http://schemas.microsoft.com/office/drawing/2014/main" id="{70415652-EE79-3E36-B06C-5FE623573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562" y="893710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2">
            <a:extLst>
              <a:ext uri="{FF2B5EF4-FFF2-40B4-BE49-F238E27FC236}">
                <a16:creationId xmlns:a16="http://schemas.microsoft.com/office/drawing/2014/main" id="{D2E1FC09-BF1D-6014-2D08-D4D470827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483" y="1298070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2">
            <a:extLst>
              <a:ext uri="{FF2B5EF4-FFF2-40B4-BE49-F238E27FC236}">
                <a16:creationId xmlns:a16="http://schemas.microsoft.com/office/drawing/2014/main" id="{D12D109C-0826-A51C-1CB8-D57C10CEA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182" y="1796200"/>
            <a:ext cx="2092103" cy="601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7236AF83-E760-C164-591F-F430AEC190C7}"/>
              </a:ext>
            </a:extLst>
          </p:cNvPr>
          <p:cNvSpPr/>
          <p:nvPr/>
        </p:nvSpPr>
        <p:spPr>
          <a:xfrm>
            <a:off x="3006399" y="4882409"/>
            <a:ext cx="6021710" cy="855285"/>
          </a:xfrm>
          <a:prstGeom prst="round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6000" dirty="0">
                <a:solidFill>
                  <a:schemeClr val="tx1"/>
                </a:solidFill>
                <a:latin typeface="#9Slide06 SVNUnthrift" pitchFamily="2" charset="0"/>
              </a:rPr>
              <a:t>Cảm ơn các bạn đã lắng nghe 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6E25822-1513-1368-F8E0-5D4A05233A88}"/>
              </a:ext>
            </a:extLst>
          </p:cNvPr>
          <p:cNvGrpSpPr/>
          <p:nvPr/>
        </p:nvGrpSpPr>
        <p:grpSpPr>
          <a:xfrm>
            <a:off x="-395806" y="9153711"/>
            <a:ext cx="8874578" cy="6412513"/>
            <a:chOff x="-1334860" y="3259443"/>
            <a:chExt cx="8874578" cy="6412513"/>
          </a:xfrm>
        </p:grpSpPr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4D1E3D9D-BB66-D9CD-79FA-8CB2EAAB70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7" name="Picture 2">
              <a:extLst>
                <a:ext uri="{FF2B5EF4-FFF2-40B4-BE49-F238E27FC236}">
                  <a16:creationId xmlns:a16="http://schemas.microsoft.com/office/drawing/2014/main" id="{7D1C5E89-3C6D-2CC2-3B5A-491BC63B38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90B22A1-C77E-722C-B9C9-D57E7916EC12}"/>
              </a:ext>
            </a:extLst>
          </p:cNvPr>
          <p:cNvGrpSpPr/>
          <p:nvPr/>
        </p:nvGrpSpPr>
        <p:grpSpPr>
          <a:xfrm>
            <a:off x="112772" y="12379759"/>
            <a:ext cx="8874578" cy="6412513"/>
            <a:chOff x="-1334860" y="3259443"/>
            <a:chExt cx="8874578" cy="6412513"/>
          </a:xfrm>
        </p:grpSpPr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9ED8C885-4D8F-1153-BE71-648B54DC7E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Picture 2">
              <a:extLst>
                <a:ext uri="{FF2B5EF4-FFF2-40B4-BE49-F238E27FC236}">
                  <a16:creationId xmlns:a16="http://schemas.microsoft.com/office/drawing/2014/main" id="{9EFEC0B8-11DC-2521-7F49-60A213E101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D7586D6-E5FD-B2BE-290C-858AAFA2A983}"/>
              </a:ext>
            </a:extLst>
          </p:cNvPr>
          <p:cNvGrpSpPr/>
          <p:nvPr/>
        </p:nvGrpSpPr>
        <p:grpSpPr>
          <a:xfrm>
            <a:off x="6783334" y="9918926"/>
            <a:ext cx="8874578" cy="6412513"/>
            <a:chOff x="-1334860" y="3259443"/>
            <a:chExt cx="8874578" cy="6412513"/>
          </a:xfrm>
        </p:grpSpPr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57608E66-7F1F-718A-1587-944E17E019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" name="Picture 2">
              <a:extLst>
                <a:ext uri="{FF2B5EF4-FFF2-40B4-BE49-F238E27FC236}">
                  <a16:creationId xmlns:a16="http://schemas.microsoft.com/office/drawing/2014/main" id="{CA0016F8-E55F-23C4-29F0-AD53C5B845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503E6C1-5AFF-A0D0-DC9B-438D99E7FAFA}"/>
              </a:ext>
            </a:extLst>
          </p:cNvPr>
          <p:cNvGrpSpPr/>
          <p:nvPr/>
        </p:nvGrpSpPr>
        <p:grpSpPr>
          <a:xfrm>
            <a:off x="5935615" y="12305125"/>
            <a:ext cx="8874578" cy="6412513"/>
            <a:chOff x="-1334860" y="3259443"/>
            <a:chExt cx="8874578" cy="6412513"/>
          </a:xfrm>
        </p:grpSpPr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818AD57A-4A77-688E-1907-EEC220A2BE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2">
              <a:extLst>
                <a:ext uri="{FF2B5EF4-FFF2-40B4-BE49-F238E27FC236}">
                  <a16:creationId xmlns:a16="http://schemas.microsoft.com/office/drawing/2014/main" id="{5A44103B-28A6-7739-BE44-495AA6649C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74DBCB6-080F-4759-897E-8204FAE246BF}"/>
              </a:ext>
            </a:extLst>
          </p:cNvPr>
          <p:cNvGrpSpPr/>
          <p:nvPr/>
        </p:nvGrpSpPr>
        <p:grpSpPr>
          <a:xfrm>
            <a:off x="5813139" y="8057793"/>
            <a:ext cx="8874578" cy="6412513"/>
            <a:chOff x="-1334860" y="3259443"/>
            <a:chExt cx="8874578" cy="6412513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AF1B4C43-C973-FAA8-F1FD-9F15C14C24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2">
              <a:extLst>
                <a:ext uri="{FF2B5EF4-FFF2-40B4-BE49-F238E27FC236}">
                  <a16:creationId xmlns:a16="http://schemas.microsoft.com/office/drawing/2014/main" id="{8FD04028-9953-F1A6-E0CF-C2DE0064A7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36D580D-BE10-C2B0-6D25-84A4C6D6D04B}"/>
              </a:ext>
            </a:extLst>
          </p:cNvPr>
          <p:cNvGrpSpPr/>
          <p:nvPr/>
        </p:nvGrpSpPr>
        <p:grpSpPr>
          <a:xfrm>
            <a:off x="914233" y="8058079"/>
            <a:ext cx="8874578" cy="6412513"/>
            <a:chOff x="-1334860" y="3259443"/>
            <a:chExt cx="8874578" cy="6412513"/>
          </a:xfrm>
        </p:grpSpPr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CDEB0DDD-CD73-B89D-4B4B-2AC5868A35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34860" y="3259443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2">
              <a:extLst>
                <a:ext uri="{FF2B5EF4-FFF2-40B4-BE49-F238E27FC236}">
                  <a16:creationId xmlns:a16="http://schemas.microsoft.com/office/drawing/2014/main" id="{F29E37E7-9D0C-F2BA-F15B-EC9C482BB3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0968" y="4452256"/>
              <a:ext cx="5238750" cy="5219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3" name="Picture 2">
            <a:extLst>
              <a:ext uri="{FF2B5EF4-FFF2-40B4-BE49-F238E27FC236}">
                <a16:creationId xmlns:a16="http://schemas.microsoft.com/office/drawing/2014/main" id="{0482A0DF-4B18-177B-913A-F380275A7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582693" y="19928677"/>
            <a:ext cx="3615047" cy="247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>
            <a:extLst>
              <a:ext uri="{FF2B5EF4-FFF2-40B4-BE49-F238E27FC236}">
                <a16:creationId xmlns:a16="http://schemas.microsoft.com/office/drawing/2014/main" id="{0BB6C374-A994-4A85-057D-68555DB65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872473" y="22404984"/>
            <a:ext cx="3615047" cy="247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5" name="Group 44">
            <a:extLst>
              <a:ext uri="{FF2B5EF4-FFF2-40B4-BE49-F238E27FC236}">
                <a16:creationId xmlns:a16="http://schemas.microsoft.com/office/drawing/2014/main" id="{19C151C9-85AC-0CC4-BE4D-03AFC09671FE}"/>
              </a:ext>
            </a:extLst>
          </p:cNvPr>
          <p:cNvGrpSpPr/>
          <p:nvPr/>
        </p:nvGrpSpPr>
        <p:grpSpPr>
          <a:xfrm>
            <a:off x="-27185660" y="23629136"/>
            <a:ext cx="5762663" cy="2489259"/>
            <a:chOff x="12417455" y="-2041416"/>
            <a:chExt cx="5762663" cy="2489259"/>
          </a:xfrm>
        </p:grpSpPr>
        <p:pic>
          <p:nvPicPr>
            <p:cNvPr id="46" name="Picture 2">
              <a:extLst>
                <a:ext uri="{FF2B5EF4-FFF2-40B4-BE49-F238E27FC236}">
                  <a16:creationId xmlns:a16="http://schemas.microsoft.com/office/drawing/2014/main" id="{38A77E95-E9E6-F994-5035-79C993566E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45280" y="-2041416"/>
              <a:ext cx="3615047" cy="24763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4">
              <a:extLst>
                <a:ext uri="{FF2B5EF4-FFF2-40B4-BE49-F238E27FC236}">
                  <a16:creationId xmlns:a16="http://schemas.microsoft.com/office/drawing/2014/main" id="{029BC82A-40B7-C004-8213-7499A6CC543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26381" y="-623601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4">
              <a:extLst>
                <a:ext uri="{FF2B5EF4-FFF2-40B4-BE49-F238E27FC236}">
                  <a16:creationId xmlns:a16="http://schemas.microsoft.com/office/drawing/2014/main" id="{AB6325FC-AEE7-093D-6F97-274D75CCD0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17455" y="-1437997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4">
              <a:extLst>
                <a:ext uri="{FF2B5EF4-FFF2-40B4-BE49-F238E27FC236}">
                  <a16:creationId xmlns:a16="http://schemas.microsoft.com/office/drawing/2014/main" id="{3B2E8489-A9DF-C9F8-3D27-09F262F476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22934" y="-698187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67920D2A-B560-2A6B-1011-09064C0756E8}"/>
              </a:ext>
            </a:extLst>
          </p:cNvPr>
          <p:cNvGrpSpPr/>
          <p:nvPr/>
        </p:nvGrpSpPr>
        <p:grpSpPr>
          <a:xfrm>
            <a:off x="-27673254" y="18929409"/>
            <a:ext cx="5230466" cy="3173865"/>
            <a:chOff x="13545280" y="-5761033"/>
            <a:chExt cx="5230466" cy="3173865"/>
          </a:xfrm>
        </p:grpSpPr>
        <p:pic>
          <p:nvPicPr>
            <p:cNvPr id="51" name="Picture 2">
              <a:extLst>
                <a:ext uri="{FF2B5EF4-FFF2-40B4-BE49-F238E27FC236}">
                  <a16:creationId xmlns:a16="http://schemas.microsoft.com/office/drawing/2014/main" id="{5D06B5A8-6A47-15A5-FE2E-E1003EDD04C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60699" y="-5761033"/>
              <a:ext cx="3615047" cy="24763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4">
              <a:extLst>
                <a:ext uri="{FF2B5EF4-FFF2-40B4-BE49-F238E27FC236}">
                  <a16:creationId xmlns:a16="http://schemas.microsoft.com/office/drawing/2014/main" id="{1494484F-39A9-C9A7-6684-2975831EA2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02228" y="-3820448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Picture 4">
              <a:extLst>
                <a:ext uri="{FF2B5EF4-FFF2-40B4-BE49-F238E27FC236}">
                  <a16:creationId xmlns:a16="http://schemas.microsoft.com/office/drawing/2014/main" id="{1867797F-444A-2290-548C-6CF18065C83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545280" y="-4522880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Picture 4">
              <a:extLst>
                <a:ext uri="{FF2B5EF4-FFF2-40B4-BE49-F238E27FC236}">
                  <a16:creationId xmlns:a16="http://schemas.microsoft.com/office/drawing/2014/main" id="{FEAD065B-B3D5-2514-4741-A70FC508DD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52872" y="-3658612"/>
              <a:ext cx="2857184" cy="10714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3679797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525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32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>
            <a:extLst>
              <a:ext uri="{FF2B5EF4-FFF2-40B4-BE49-F238E27FC236}">
                <a16:creationId xmlns:a16="http://schemas.microsoft.com/office/drawing/2014/main" id="{DC699FA1-6296-3F2F-26C8-9AB833E494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23" y="525340"/>
            <a:ext cx="2602524" cy="97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>
            <a:extLst>
              <a:ext uri="{FF2B5EF4-FFF2-40B4-BE49-F238E27FC236}">
                <a16:creationId xmlns:a16="http://schemas.microsoft.com/office/drawing/2014/main" id="{101D8BB4-021E-8E34-B1C7-BECE3665D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1969" y="830140"/>
            <a:ext cx="2602524" cy="974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>
            <a:extLst>
              <a:ext uri="{FF2B5EF4-FFF2-40B4-BE49-F238E27FC236}">
                <a16:creationId xmlns:a16="http://schemas.microsoft.com/office/drawing/2014/main" id="{82949E3F-5ED3-8770-985C-710976A7BE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753" y="830140"/>
            <a:ext cx="26193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780C0DC2-D78A-67FC-C00B-EC5943B7B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288" y="1317521"/>
            <a:ext cx="26193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>
            <a:extLst>
              <a:ext uri="{FF2B5EF4-FFF2-40B4-BE49-F238E27FC236}">
                <a16:creationId xmlns:a16="http://schemas.microsoft.com/office/drawing/2014/main" id="{FD700133-8875-B17A-33CA-1A8FC3074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2181" y="217383"/>
            <a:ext cx="2619375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7A615870-4948-F850-B304-7B6815F71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6559" y="464526"/>
            <a:ext cx="2619375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CE59BDB-7E2D-9D9C-FA17-7E35E88C3B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33" y="1701594"/>
            <a:ext cx="2009039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62AB1DD1-E2DD-34BF-40F5-011EB5219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4835" y="2238888"/>
            <a:ext cx="2009040" cy="610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>
            <a:extLst>
              <a:ext uri="{FF2B5EF4-FFF2-40B4-BE49-F238E27FC236}">
                <a16:creationId xmlns:a16="http://schemas.microsoft.com/office/drawing/2014/main" id="{291FEAD5-8AEB-9754-DFA0-29C3D9DEC2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233" y="4447114"/>
            <a:ext cx="2937727" cy="1896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8DF0581-BE71-AE14-0EEE-5353BF55D3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855" y="4942331"/>
            <a:ext cx="2009039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17F50A4-F9A9-C021-7FBF-92EA77F354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87" y="5761085"/>
            <a:ext cx="1756359" cy="53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0F2EDD11-4B5E-CCAF-A133-F98FA2DEC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442" y="5848044"/>
            <a:ext cx="26193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D03AFEF-9E88-A78C-2A06-1285C4F5ACE4}"/>
              </a:ext>
            </a:extLst>
          </p:cNvPr>
          <p:cNvGrpSpPr/>
          <p:nvPr/>
        </p:nvGrpSpPr>
        <p:grpSpPr>
          <a:xfrm>
            <a:off x="2827753" y="23255"/>
            <a:ext cx="6021710" cy="2473218"/>
            <a:chOff x="3887219" y="5143442"/>
            <a:chExt cx="4110714" cy="1529926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FF353B3E-88A8-EB83-B597-A6E1FF90D840}"/>
                </a:ext>
              </a:extLst>
            </p:cNvPr>
            <p:cNvSpPr/>
            <p:nvPr/>
          </p:nvSpPr>
          <p:spPr>
            <a:xfrm>
              <a:off x="3887219" y="5505501"/>
              <a:ext cx="4110714" cy="529077"/>
            </a:xfrm>
            <a:prstGeom prst="roundRect">
              <a:avLst/>
            </a:prstGeom>
            <a:solidFill>
              <a:schemeClr val="bg1">
                <a:alpha val="7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pic>
          <p:nvPicPr>
            <p:cNvPr id="12" name="Picture 14">
              <a:extLst>
                <a:ext uri="{FF2B5EF4-FFF2-40B4-BE49-F238E27FC236}">
                  <a16:creationId xmlns:a16="http://schemas.microsoft.com/office/drawing/2014/main" id="{91E63E2F-2DD9-5D10-7B04-61B32D7383C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873" t="33107" r="23182" b="23946"/>
            <a:stretch/>
          </p:blipFill>
          <p:spPr bwMode="auto">
            <a:xfrm>
              <a:off x="4055933" y="5143442"/>
              <a:ext cx="3802684" cy="1529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AFA850-9611-F8D3-0B19-02ED2AECF37E}"/>
              </a:ext>
            </a:extLst>
          </p:cNvPr>
          <p:cNvGrpSpPr/>
          <p:nvPr/>
        </p:nvGrpSpPr>
        <p:grpSpPr>
          <a:xfrm>
            <a:off x="2827753" y="2299489"/>
            <a:ext cx="6536494" cy="826899"/>
            <a:chOff x="2827753" y="2299489"/>
            <a:chExt cx="6536494" cy="826899"/>
          </a:xfrm>
        </p:grpSpPr>
        <p:pic>
          <p:nvPicPr>
            <p:cNvPr id="4108" name="Picture 12">
              <a:extLst>
                <a:ext uri="{FF2B5EF4-FFF2-40B4-BE49-F238E27FC236}">
                  <a16:creationId xmlns:a16="http://schemas.microsoft.com/office/drawing/2014/main" id="{7B87F8E5-30E1-381B-0778-CFAFBFC1CA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7753" y="2299489"/>
              <a:ext cx="6441349" cy="826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2770B0E-6F8B-140A-2909-05D9FE2838EC}"/>
                </a:ext>
              </a:extLst>
            </p:cNvPr>
            <p:cNvSpPr txBox="1"/>
            <p:nvPr/>
          </p:nvSpPr>
          <p:spPr>
            <a:xfrm>
              <a:off x="2922898" y="2579678"/>
              <a:ext cx="6441349" cy="34958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0480" marR="30480" algn="just">
                <a:lnSpc>
                  <a:spcPts val="1800"/>
                </a:lnSpc>
                <a:spcAft>
                  <a:spcPts val="1200"/>
                </a:spcAft>
              </a:pPr>
              <a:r>
                <a:rPr lang="vi-VN" sz="2800" b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I. Trung Quốc bị các đế quốc xâm lược</a:t>
              </a:r>
              <a:endParaRPr lang="vi-V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6D78220-BC20-0BC0-2483-576D75DC9F31}"/>
              </a:ext>
            </a:extLst>
          </p:cNvPr>
          <p:cNvGrpSpPr/>
          <p:nvPr/>
        </p:nvGrpSpPr>
        <p:grpSpPr>
          <a:xfrm>
            <a:off x="332528" y="3568053"/>
            <a:ext cx="11778514" cy="928434"/>
            <a:chOff x="309965" y="3475498"/>
            <a:chExt cx="11778514" cy="928434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89E478A-3FB3-F5BF-C8EB-CD188C3235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965" y="3475498"/>
              <a:ext cx="11643909" cy="9284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F0AF754-61C0-A9FD-A590-E127266DFB69}"/>
                </a:ext>
              </a:extLst>
            </p:cNvPr>
            <p:cNvSpPr txBox="1"/>
            <p:nvPr/>
          </p:nvSpPr>
          <p:spPr>
            <a:xfrm>
              <a:off x="468923" y="3853386"/>
              <a:ext cx="11619556" cy="3375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0480" marR="30480" algn="just">
                <a:lnSpc>
                  <a:spcPts val="1800"/>
                </a:lnSpc>
                <a:spcAft>
                  <a:spcPts val="1200"/>
                </a:spcAft>
              </a:pPr>
              <a:r>
                <a:rPr lang="vi-VN" sz="2400" b="1" dirty="0">
                  <a:solidFill>
                    <a:schemeClr val="bg1"/>
                  </a:solidFill>
                  <a:effectLst/>
                  <a:latin typeface="+mj-lt"/>
                  <a:ea typeface="Times New Roman" panose="02020603050405020304" pitchFamily="18" charset="0"/>
                </a:rPr>
                <a:t>II. Phong trào đấu tranh của nhân dân Trung Quốc giữa thế kỉ XIX đến đầu thế kỉ XX.</a:t>
              </a:r>
              <a:endParaRPr lang="vi-VN" sz="20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5779DB9-3CF4-75F6-550F-AC11F72796BC}"/>
              </a:ext>
            </a:extLst>
          </p:cNvPr>
          <p:cNvGrpSpPr/>
          <p:nvPr/>
        </p:nvGrpSpPr>
        <p:grpSpPr>
          <a:xfrm>
            <a:off x="4759309" y="5030836"/>
            <a:ext cx="6793597" cy="826899"/>
            <a:chOff x="4692915" y="5127029"/>
            <a:chExt cx="6793597" cy="82689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2866EFB-434F-5C8A-DD2B-0FC035727A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2915" y="5127029"/>
              <a:ext cx="6793597" cy="826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DFD419F-B2AD-A7B5-32F9-E5FA6C25E082}"/>
                </a:ext>
              </a:extLst>
            </p:cNvPr>
            <p:cNvSpPr txBox="1"/>
            <p:nvPr/>
          </p:nvSpPr>
          <p:spPr>
            <a:xfrm>
              <a:off x="4789511" y="5310030"/>
              <a:ext cx="6377552" cy="4608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Bef>
                  <a:spcPts val="1370"/>
                </a:spcBef>
                <a:spcAft>
                  <a:spcPts val="685"/>
                </a:spcAft>
              </a:pPr>
              <a:r>
                <a:rPr lang="vi-VN" sz="2400" b="1" dirty="0">
                  <a:solidFill>
                    <a:schemeClr val="bg1"/>
                  </a:solidFill>
                  <a:effectLst/>
                  <a:latin typeface="+mj-lt"/>
                  <a:ea typeface="Malgun Gothic" panose="020B0503020000020004" pitchFamily="34" charset="-127"/>
                  <a:cs typeface="Times New Roman" panose="02020603050405020304" pitchFamily="18" charset="0"/>
                </a:rPr>
                <a:t>III. Tôn Trung Sơn và cách mạng Tân Hợi 1911</a:t>
              </a:r>
              <a:endParaRPr lang="vi-VN" sz="1400" b="1" dirty="0">
                <a:solidFill>
                  <a:schemeClr val="bg1"/>
                </a:solidFill>
                <a:effectLst/>
                <a:latin typeface="+mj-lt"/>
                <a:ea typeface="Malgun Gothic" panose="020B0503020000020004" pitchFamily="34" charset="-127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659603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325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32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740D99F-190D-88B7-6B47-B7421C67F86E}"/>
              </a:ext>
            </a:extLst>
          </p:cNvPr>
          <p:cNvCxnSpPr/>
          <p:nvPr/>
        </p:nvCxnSpPr>
        <p:spPr>
          <a:xfrm>
            <a:off x="424543" y="212270"/>
            <a:ext cx="0" cy="2645229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486032B-DD5F-630C-C4EB-8E59DB853962}"/>
              </a:ext>
            </a:extLst>
          </p:cNvPr>
          <p:cNvCxnSpPr/>
          <p:nvPr/>
        </p:nvCxnSpPr>
        <p:spPr>
          <a:xfrm>
            <a:off x="11789228" y="4033157"/>
            <a:ext cx="0" cy="2645229"/>
          </a:xfrm>
          <a:prstGeom prst="line">
            <a:avLst/>
          </a:prstGeom>
          <a:ln w="7620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BA208E92-EC20-474C-5736-3B3780DF43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270"/>
            <a:ext cx="2009039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E52A44F-018A-6C0F-B4E1-46004E989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2961" y="5925910"/>
            <a:ext cx="2009039" cy="75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050A66F1-B13C-09EB-C7B9-B200AB9C4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39" y="573540"/>
            <a:ext cx="26193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6AED29BA-B078-E306-A241-7304C02F5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853" y="5733369"/>
            <a:ext cx="2619375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9A9F29C-DF34-0661-22C9-E3B9FB92FCB1}"/>
              </a:ext>
            </a:extLst>
          </p:cNvPr>
          <p:cNvSpPr txBox="1"/>
          <p:nvPr/>
        </p:nvSpPr>
        <p:spPr>
          <a:xfrm>
            <a:off x="849087" y="179613"/>
            <a:ext cx="6056466" cy="22313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1500" b="1" dirty="0">
                <a:ln w="222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rgbClr val="FEF5AC"/>
                </a:solidFill>
                <a:latin typeface="#9Slide06 SVNUnthrift" pitchFamily="2" charset="0"/>
                <a:ea typeface="STXingkai" panose="02010800040101010101" pitchFamily="2" charset="-122"/>
              </a:rPr>
              <a:t>Bối cảnh lịch sử</a:t>
            </a:r>
          </a:p>
          <a:p>
            <a:endParaRPr lang="vi-VN" sz="2000" b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rgbClr val="FEF5AC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EF4276-4154-CA18-E301-60A885B54EE0}"/>
              </a:ext>
            </a:extLst>
          </p:cNvPr>
          <p:cNvSpPr txBox="1"/>
          <p:nvPr/>
        </p:nvSpPr>
        <p:spPr>
          <a:xfrm>
            <a:off x="1004519" y="1766245"/>
            <a:ext cx="10637752" cy="4159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vi-VN" sz="3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Kinh tế :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vi-VN" sz="3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Nông dân : mất ruộng đất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vi-VN" sz="3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Công nghiệp và thương nghiệp pt </a:t>
            </a:r>
          </a:p>
          <a:p>
            <a:pPr marL="457200" lvl="0" indent="-45720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vi-VN" sz="3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Chính trị :</a:t>
            </a:r>
          </a:p>
          <a:p>
            <a:pPr marL="565785" indent="-4572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vi-VN" sz="3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tranh dành quyền lực của nhà Hán – thanh </a:t>
            </a:r>
          </a:p>
          <a:p>
            <a:pPr marL="475615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vi-VN" sz="36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Mãn Thanh không đủ sức lực bảo vệ đất nước </a:t>
            </a:r>
          </a:p>
          <a:p>
            <a:pPr marR="30480" algn="just">
              <a:lnSpc>
                <a:spcPts val="1800"/>
              </a:lnSpc>
              <a:spcAft>
                <a:spcPts val="1200"/>
              </a:spcAft>
            </a:pPr>
            <a:r>
              <a:rPr lang="vi-VN" sz="4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vi-VN" sz="40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168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632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20C69D6A-6C39-2D9F-D7D6-A77610E46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67" y="179614"/>
            <a:ext cx="2707422" cy="267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B09F552-E3E2-3031-14E4-57D84FDA4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311008" y="194381"/>
            <a:ext cx="2707422" cy="267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2569110-579C-71FE-D14C-B3A805941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325776" y="4000500"/>
            <a:ext cx="2707422" cy="267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6733289-20E1-1124-757D-040924C024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4035" y="3985732"/>
            <a:ext cx="2707422" cy="267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234952-42BC-EF34-3E09-35056E2E61F7}"/>
              </a:ext>
            </a:extLst>
          </p:cNvPr>
          <p:cNvSpPr txBox="1"/>
          <p:nvPr/>
        </p:nvSpPr>
        <p:spPr>
          <a:xfrm>
            <a:off x="158802" y="865415"/>
            <a:ext cx="12417319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lnSpc>
                <a:spcPts val="1800"/>
              </a:lnSpc>
              <a:spcAft>
                <a:spcPts val="1200"/>
              </a:spcAft>
            </a:pPr>
            <a:r>
              <a:rPr lang="vi-VN" sz="5400" b="1" dirty="0">
                <a:ln w="38100">
                  <a:solidFill>
                    <a:schemeClr val="bg1">
                      <a:lumMod val="85000"/>
                    </a:schemeClr>
                  </a:solidFill>
                  <a:prstDash val="solid"/>
                </a:ln>
                <a:solidFill>
                  <a:srgbClr val="26326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-Nguyên nhân Trung Quốc bị xâm lược</a:t>
            </a:r>
            <a:endParaRPr lang="vi-VN" sz="4800" b="1" dirty="0">
              <a:ln w="38100">
                <a:solidFill>
                  <a:schemeClr val="bg1">
                    <a:lumMod val="85000"/>
                  </a:schemeClr>
                </a:solidFill>
                <a:prstDash val="solid"/>
              </a:ln>
              <a:solidFill>
                <a:srgbClr val="26326E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B7A0EF-49B0-C293-6111-0785F1C1998E}"/>
              </a:ext>
            </a:extLst>
          </p:cNvPr>
          <p:cNvSpPr txBox="1"/>
          <p:nvPr/>
        </p:nvSpPr>
        <p:spPr>
          <a:xfrm>
            <a:off x="656544" y="1703897"/>
            <a:ext cx="10878911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Aft>
                <a:spcPts val="1200"/>
              </a:spcAft>
            </a:pPr>
            <a:r>
              <a:rPr lang="vi-VN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Thế kỉ XVIII đầu XIX các nước tư bản phương Tây tăng cường xâm chiếm thị trường thế giới.</a:t>
            </a:r>
            <a:endParaRPr lang="vi-VN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 + Trung Quốc là một thị trường lớn, béo bở, chế độ đang suy yếu </a:t>
            </a:r>
            <a:r>
              <a:rPr lang="vi-VN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vi-VN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trở thành đối tượng xâm lược của nhiều đế quốc.</a:t>
            </a:r>
          </a:p>
          <a:p>
            <a:pPr marL="30480" marR="30480" algn="just">
              <a:spcAft>
                <a:spcPts val="1200"/>
              </a:spcAft>
            </a:pPr>
            <a:endParaRPr lang="vi-VN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7396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7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51665D-7CE3-5467-8AAA-EF326C29E090}"/>
              </a:ext>
            </a:extLst>
          </p:cNvPr>
          <p:cNvSpPr txBox="1"/>
          <p:nvPr/>
        </p:nvSpPr>
        <p:spPr>
          <a:xfrm>
            <a:off x="117702" y="243512"/>
            <a:ext cx="8634412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Aft>
                <a:spcPts val="1200"/>
              </a:spcAft>
            </a:pP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Quá trình đế quốc xâm lược Trung Quốc</a:t>
            </a:r>
            <a:endParaRPr lang="vi-VN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 + Thế kỉ XVIII các đế quốc dùng mọi thủ đoạn, tìm cách ép chính quyền Mãn Thanh phải mở cửa, cắt đất.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 + Đi đầu là thực dân Anh chúng đã buộc nhà Thanh phải ký Hiệp ước Nam Kinh Năm 1842, chấp nhận các điều khoản thiệt thòi.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Đi sau Anh, các nước khác đua nhau xâu xé Trung Quốc: Đức chiếm Sơn Đông, Anh chiếm châu thổ sông Dương Tử, Pháp chiếm Vân Nam, Quảng Tây, Quảng Đông, Nga - Nhật Bản chiếm vùng Đông Bắc.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Hậu quả: Xã hội Trung Quốc nổi lên 2 mâu thuẫn cơ bản: nhân dân Trung Quốc với đế quốc, nông dân với phong kiến -&gt; phong trào đấu tranh chống phong kiến , đế quốc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170" name="Picture 2" descr="Chiến tranh thuốc phiện năm 1940">
            <a:extLst>
              <a:ext uri="{FF2B5EF4-FFF2-40B4-BE49-F238E27FC236}">
                <a16:creationId xmlns:a16="http://schemas.microsoft.com/office/drawing/2014/main" id="{7225ABD1-4944-2B93-7CF8-F0C9FD814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819" y="1193826"/>
            <a:ext cx="5694589" cy="4470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oà ước Nam Kinh 1842">
            <a:extLst>
              <a:ext uri="{FF2B5EF4-FFF2-40B4-BE49-F238E27FC236}">
                <a16:creationId xmlns:a16="http://schemas.microsoft.com/office/drawing/2014/main" id="{363D9D44-CA95-F398-25C9-A0B76BF64E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371" y="3263486"/>
            <a:ext cx="6396037" cy="3350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Các Nước Đế Quốc Xâu Xé Cái Bánh Ngọt Trung Quốc, Trung Quốc Bị Các Nước Đế  Quốc Chia Xẻ">
            <a:extLst>
              <a:ext uri="{FF2B5EF4-FFF2-40B4-BE49-F238E27FC236}">
                <a16:creationId xmlns:a16="http://schemas.microsoft.com/office/drawing/2014/main" id="{A4E720AF-7F0E-C021-1888-53B7E4E51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436" y="163951"/>
            <a:ext cx="4933678" cy="317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461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6C4F84E-A302-FB54-4666-64C103E405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929551"/>
              </p:ext>
            </p:extLst>
          </p:nvPr>
        </p:nvGraphicFramePr>
        <p:xfrm>
          <a:off x="0" y="0"/>
          <a:ext cx="12192000" cy="68580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7443">
                  <a:extLst>
                    <a:ext uri="{9D8B030D-6E8A-4147-A177-3AD203B41FA5}">
                      <a16:colId xmlns:a16="http://schemas.microsoft.com/office/drawing/2014/main" val="1977394035"/>
                    </a:ext>
                  </a:extLst>
                </a:gridCol>
                <a:gridCol w="3380014">
                  <a:extLst>
                    <a:ext uri="{9D8B030D-6E8A-4147-A177-3AD203B41FA5}">
                      <a16:colId xmlns:a16="http://schemas.microsoft.com/office/drawing/2014/main" val="2986555750"/>
                    </a:ext>
                  </a:extLst>
                </a:gridCol>
                <a:gridCol w="3298372">
                  <a:extLst>
                    <a:ext uri="{9D8B030D-6E8A-4147-A177-3AD203B41FA5}">
                      <a16:colId xmlns:a16="http://schemas.microsoft.com/office/drawing/2014/main" val="2007824395"/>
                    </a:ext>
                  </a:extLst>
                </a:gridCol>
                <a:gridCol w="4746171">
                  <a:extLst>
                    <a:ext uri="{9D8B030D-6E8A-4147-A177-3AD203B41FA5}">
                      <a16:colId xmlns:a16="http://schemas.microsoft.com/office/drawing/2014/main" val="742305721"/>
                    </a:ext>
                  </a:extLst>
                </a:gridCol>
              </a:tblGrid>
              <a:tr h="915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vi-VN" sz="2000" dirty="0">
                          <a:effectLst/>
                        </a:rPr>
                        <a:t>Nội dung</a:t>
                      </a:r>
                      <a:endParaRPr lang="vi-VN" sz="20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57841" marR="57841" marT="57841" marB="57841"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305022"/>
                  </a:ext>
                </a:extLst>
              </a:tr>
              <a:tr h="276159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vi-VN" sz="2000" dirty="0">
                          <a:effectLst/>
                        </a:rPr>
                        <a:t>Diễn biến chính</a:t>
                      </a:r>
                      <a:endParaRPr lang="vi-VN" sz="20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57841" marR="57841" marT="57841" marB="57841"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516119"/>
                  </a:ext>
                </a:extLst>
              </a:tr>
              <a:tr h="7663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vi-VN" sz="2000" dirty="0">
                          <a:effectLst/>
                        </a:rPr>
                        <a:t>Lãnh đạo</a:t>
                      </a:r>
                      <a:endParaRPr lang="vi-VN" sz="20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57841" marR="57841" marT="57841" marB="57841"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654602"/>
                  </a:ext>
                </a:extLst>
              </a:tr>
              <a:tr h="7153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vi-VN" sz="1800" dirty="0">
                          <a:effectLst/>
                        </a:rPr>
                        <a:t>Lực lượng</a:t>
                      </a:r>
                      <a:endParaRPr lang="vi-VN" sz="18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57841" marR="57841" marT="57841" marB="57841"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548939"/>
                  </a:ext>
                </a:extLst>
              </a:tr>
              <a:tr h="16993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1500"/>
                        </a:spcAft>
                      </a:pPr>
                      <a:r>
                        <a:rPr lang="vi-VN" sz="1800" dirty="0">
                          <a:effectLst/>
                        </a:rPr>
                        <a:t>Tính chất - ý thức</a:t>
                      </a:r>
                      <a:endParaRPr lang="vi-VN" sz="1800" dirty="0">
                        <a:effectLst/>
                        <a:latin typeface="Calibri" panose="020F0502020204030204" pitchFamily="34" charset="0"/>
                        <a:ea typeface="Malgun Gothic" panose="020B0503020000020004" pitchFamily="34" charset="-127"/>
                        <a:cs typeface="Arial" panose="020B0604020202020204" pitchFamily="34" charset="0"/>
                      </a:endParaRPr>
                    </a:p>
                  </a:txBody>
                  <a:tcPr marL="57841" marR="57841" marT="57841" marB="57841"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69074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31F18B0-CEAE-8473-BEF6-FEA88FD131EE}"/>
              </a:ext>
            </a:extLst>
          </p:cNvPr>
          <p:cNvSpPr txBox="1"/>
          <p:nvPr/>
        </p:nvSpPr>
        <p:spPr>
          <a:xfrm>
            <a:off x="902153" y="-32657"/>
            <a:ext cx="2902404" cy="86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400" dirty="0">
                <a:solidFill>
                  <a:srgbClr val="00B0F0"/>
                </a:solidFill>
                <a:effectLst/>
              </a:rPr>
              <a:t>khởi nghĩa Thái bình Thiên Quốc</a:t>
            </a:r>
            <a:endParaRPr lang="vi-VN" sz="2400" dirty="0">
              <a:solidFill>
                <a:srgbClr val="00B0F0"/>
              </a:solidFill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B83A98-3DD4-75C0-E33B-22FF19838262}"/>
              </a:ext>
            </a:extLst>
          </p:cNvPr>
          <p:cNvSpPr txBox="1"/>
          <p:nvPr/>
        </p:nvSpPr>
        <p:spPr>
          <a:xfrm>
            <a:off x="902153" y="827529"/>
            <a:ext cx="3228976" cy="2443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400" dirty="0">
                <a:effectLst/>
              </a:rPr>
              <a:t>Bùng nổ ngày 1/1/1851 tại kim Điền (Quảng Tây) =&gt; lan rộng khắp cả nước =&gt; bị phong kiến đàn áp =&gt; năm 1864 thất bại</a:t>
            </a:r>
            <a:endParaRPr lang="vi-VN" sz="24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0AC791-A798-66A1-C931-6665AF557301}"/>
              </a:ext>
            </a:extLst>
          </p:cNvPr>
          <p:cNvSpPr txBox="1"/>
          <p:nvPr/>
        </p:nvSpPr>
        <p:spPr>
          <a:xfrm>
            <a:off x="1073604" y="3866131"/>
            <a:ext cx="6115050" cy="530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800" dirty="0">
                <a:effectLst/>
              </a:rPr>
              <a:t>Hồng Tú Toàn</a:t>
            </a:r>
            <a:endParaRPr lang="vi-VN" sz="28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FC7013-3AE3-6A0D-14FF-69239FC33A9C}"/>
              </a:ext>
            </a:extLst>
          </p:cNvPr>
          <p:cNvSpPr txBox="1"/>
          <p:nvPr/>
        </p:nvSpPr>
        <p:spPr>
          <a:xfrm>
            <a:off x="1277711" y="4428933"/>
            <a:ext cx="6115050" cy="592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3200" dirty="0">
                <a:effectLst/>
              </a:rPr>
              <a:t>Nông dân</a:t>
            </a:r>
            <a:endParaRPr lang="vi-VN" sz="32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1D52E5-B274-D269-A9ED-0A16776735D0}"/>
              </a:ext>
            </a:extLst>
          </p:cNvPr>
          <p:cNvSpPr txBox="1"/>
          <p:nvPr/>
        </p:nvSpPr>
        <p:spPr>
          <a:xfrm>
            <a:off x="747032" y="5230159"/>
            <a:ext cx="3228976" cy="1393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000" dirty="0">
                <a:effectLst/>
              </a:rPr>
              <a:t>Là cuộc khởi nghĩa nông dân vĩ đại chống phong kiến làm lung lay triều đình phong kiến Mãn Thanh</a:t>
            </a:r>
            <a:endParaRPr lang="vi-VN" sz="20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B3F171-BEDC-E9E1-D1B7-45E11F133F3C}"/>
              </a:ext>
            </a:extLst>
          </p:cNvPr>
          <p:cNvSpPr txBox="1"/>
          <p:nvPr/>
        </p:nvSpPr>
        <p:spPr>
          <a:xfrm>
            <a:off x="4131129" y="-97971"/>
            <a:ext cx="3057525" cy="1119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1500"/>
              </a:spcAft>
            </a:pPr>
            <a:r>
              <a:rPr lang="vi-VN" sz="3200" dirty="0">
                <a:solidFill>
                  <a:srgbClr val="00B050"/>
                </a:solidFill>
                <a:effectLst/>
              </a:rPr>
              <a:t>Phong trào Duy Tân</a:t>
            </a:r>
            <a:endParaRPr lang="vi-VN" sz="3200" dirty="0">
              <a:solidFill>
                <a:srgbClr val="00B050"/>
              </a:solidFill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B54747C-A103-158F-072E-3F8D2033AE91}"/>
              </a:ext>
            </a:extLst>
          </p:cNvPr>
          <p:cNvSpPr txBox="1"/>
          <p:nvPr/>
        </p:nvSpPr>
        <p:spPr>
          <a:xfrm>
            <a:off x="4302580" y="1014688"/>
            <a:ext cx="3057525" cy="2374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800" dirty="0">
                <a:effectLst/>
              </a:rPr>
              <a:t>Năm 1898 diễn ra cuộc vận động Duy Tân, tiến hành cải cách cứu vãn tình thế</a:t>
            </a:r>
            <a:endParaRPr lang="vi-VN" sz="28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48093CA-3218-92BB-0FAD-2924E50BD2CE}"/>
              </a:ext>
            </a:extLst>
          </p:cNvPr>
          <p:cNvSpPr txBox="1"/>
          <p:nvPr/>
        </p:nvSpPr>
        <p:spPr>
          <a:xfrm>
            <a:off x="4335236" y="3644036"/>
            <a:ext cx="2718706" cy="86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400" dirty="0">
                <a:effectLst/>
              </a:rPr>
              <a:t>Khang Hữu Vi, Lương Khải Siêu</a:t>
            </a:r>
            <a:endParaRPr lang="vi-VN" sz="24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78C72A-EEE8-DC77-92C7-F970A7DE38C6}"/>
              </a:ext>
            </a:extLst>
          </p:cNvPr>
          <p:cNvSpPr txBox="1"/>
          <p:nvPr/>
        </p:nvSpPr>
        <p:spPr>
          <a:xfrm>
            <a:off x="4335236" y="4436368"/>
            <a:ext cx="3090181" cy="734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000" dirty="0">
                <a:effectLst/>
              </a:rPr>
              <a:t>Quan lại, sỹ phu tiến bộ, vua Quang Tự</a:t>
            </a:r>
            <a:endParaRPr lang="vi-VN" sz="20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F684F7D-EFE7-A7E8-23FF-6B36FC10618D}"/>
              </a:ext>
            </a:extLst>
          </p:cNvPr>
          <p:cNvSpPr txBox="1"/>
          <p:nvPr/>
        </p:nvSpPr>
        <p:spPr>
          <a:xfrm>
            <a:off x="4131129" y="5256544"/>
            <a:ext cx="3261632" cy="1393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000" dirty="0">
                <a:effectLst/>
              </a:rPr>
              <a:t>Cải cách dân chủ, tư sản, khởi xướng khuynh hướng dân chủ tư sản ở Trung Quốc</a:t>
            </a:r>
            <a:endParaRPr lang="vi-VN" sz="20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5CA0E4-D5EB-A431-A7DB-FE1F8B091FFE}"/>
              </a:ext>
            </a:extLst>
          </p:cNvPr>
          <p:cNvSpPr txBox="1"/>
          <p:nvPr/>
        </p:nvSpPr>
        <p:spPr>
          <a:xfrm>
            <a:off x="7886701" y="-97971"/>
            <a:ext cx="3604533" cy="1119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1500"/>
              </a:spcAft>
            </a:pPr>
            <a:r>
              <a:rPr lang="vi-VN" sz="3200" dirty="0">
                <a:solidFill>
                  <a:schemeClr val="accent2">
                    <a:lumMod val="75000"/>
                  </a:schemeClr>
                </a:solidFill>
                <a:effectLst/>
              </a:rPr>
              <a:t>Phong trào Nghĩa Hòa đoàn</a:t>
            </a:r>
            <a:endParaRPr lang="vi-VN" sz="32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2E8CEDA-9703-2E74-F424-27A483533473}"/>
              </a:ext>
            </a:extLst>
          </p:cNvPr>
          <p:cNvSpPr txBox="1"/>
          <p:nvPr/>
        </p:nvSpPr>
        <p:spPr>
          <a:xfrm>
            <a:off x="7605713" y="1021694"/>
            <a:ext cx="4056972" cy="2443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400" dirty="0">
                <a:effectLst/>
              </a:rPr>
              <a:t>Năm 1899 bùng nổ ở Sơn Đông lan sang Trực Lệ, Sơn Tây, tấn cong sứ quán nước ngoài ở Bắc Kinh, bị liên quân 8 nước đế quốc tấn công =&gt; thất bại</a:t>
            </a:r>
            <a:endParaRPr lang="vi-VN" sz="24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03D55B8-4407-5DC4-BC05-19AFC143AEC4}"/>
              </a:ext>
            </a:extLst>
          </p:cNvPr>
          <p:cNvSpPr txBox="1"/>
          <p:nvPr/>
        </p:nvSpPr>
        <p:spPr>
          <a:xfrm>
            <a:off x="7605713" y="4548130"/>
            <a:ext cx="6115050" cy="467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400" dirty="0">
                <a:effectLst/>
              </a:rPr>
              <a:t>Nông dân</a:t>
            </a:r>
            <a:endParaRPr lang="vi-VN" sz="24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ED4FEA0-8197-4205-DFAA-1A9F854FAB14}"/>
              </a:ext>
            </a:extLst>
          </p:cNvPr>
          <p:cNvSpPr txBox="1"/>
          <p:nvPr/>
        </p:nvSpPr>
        <p:spPr>
          <a:xfrm>
            <a:off x="7605713" y="5217571"/>
            <a:ext cx="4330473" cy="1257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7000"/>
              </a:lnSpc>
              <a:spcAft>
                <a:spcPts val="1500"/>
              </a:spcAft>
            </a:pPr>
            <a:r>
              <a:rPr lang="vi-VN" sz="2400" dirty="0">
                <a:effectLst/>
              </a:rPr>
              <a:t>Phong trào yêu nước chống đế quốc. Giáng một đòn mạnh vào đế quốc.</a:t>
            </a:r>
            <a:endParaRPr lang="vi-VN" sz="2400" dirty="0">
              <a:effectLst/>
              <a:latin typeface="Calibri" panose="020F050202020403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927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1" grpId="0"/>
      <p:bldP spid="13" grpId="0"/>
      <p:bldP spid="15" grpId="0"/>
      <p:bldP spid="17" grpId="0"/>
      <p:bldP spid="19" grpId="0"/>
      <p:bldP spid="21" grpId="0"/>
      <p:bldP spid="23" grpId="0"/>
      <p:bldP spid="25" grpId="0"/>
      <p:bldP spid="27" grpId="0"/>
      <p:bldP spid="29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C21601-D9BB-FC35-BA9C-3BCAC96BE410}"/>
              </a:ext>
            </a:extLst>
          </p:cNvPr>
          <p:cNvSpPr txBox="1"/>
          <p:nvPr/>
        </p:nvSpPr>
        <p:spPr>
          <a:xfrm>
            <a:off x="306161" y="223549"/>
            <a:ext cx="103563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4000" b="1" i="0" dirty="0">
                <a:solidFill>
                  <a:srgbClr val="FF0000"/>
                </a:solidFill>
                <a:effectLst/>
                <a:latin typeface="Muli"/>
              </a:rPr>
              <a:t>III. Tôn Trung Sơn và cách mạng Tân Hợi 1911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26464B-691A-1E02-31A6-F3E322D1DA2A}"/>
              </a:ext>
            </a:extLst>
          </p:cNvPr>
          <p:cNvSpPr txBox="1"/>
          <p:nvPr/>
        </p:nvSpPr>
        <p:spPr>
          <a:xfrm>
            <a:off x="306163" y="931435"/>
            <a:ext cx="6502852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- Tôn Trung Sơn là một trí thức có tư tưởng cách mạng theo khuynh hướng dân chủ tư sản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- Tháng 8/1905 Tôn Trung Sơn tập hợp giai cấp tư sản Trung Quốc thành lập Đồng minh hội- chính Đảng của giai cấp tư sản Trung Quốc.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- Cương lĩnh chính trị: theo chủ nghĩa Tam Dân của Tôn Trung Sơn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- Mục tiêu: Đánh đổ Mãn Thanh thành lập dân quốc, bình quân địa quyền</a:t>
            </a:r>
            <a:endParaRPr lang="vi-VN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218" name="Picture 2" descr="Tôn Trung Sơn">
            <a:extLst>
              <a:ext uri="{FF2B5EF4-FFF2-40B4-BE49-F238E27FC236}">
                <a16:creationId xmlns:a16="http://schemas.microsoft.com/office/drawing/2014/main" id="{BBFE43CA-4505-94F5-DFD8-0DBE8BD80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1991" y="931435"/>
            <a:ext cx="3995737" cy="526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82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C21601-D9BB-FC35-BA9C-3BCAC96BE410}"/>
              </a:ext>
            </a:extLst>
          </p:cNvPr>
          <p:cNvSpPr txBox="1"/>
          <p:nvPr/>
        </p:nvSpPr>
        <p:spPr>
          <a:xfrm>
            <a:off x="191860" y="0"/>
            <a:ext cx="1035639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4000" b="1" i="0" dirty="0">
                <a:solidFill>
                  <a:srgbClr val="FF0000"/>
                </a:solidFill>
                <a:effectLst/>
                <a:latin typeface="Muli"/>
              </a:rPr>
              <a:t>III. Tôn Trung Sơn và cách mạng Tân Hợi 1911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9548CA-5C24-7490-0865-D3175FDB8A0C}"/>
              </a:ext>
            </a:extLst>
          </p:cNvPr>
          <p:cNvSpPr txBox="1"/>
          <p:nvPr/>
        </p:nvSpPr>
        <p:spPr>
          <a:xfrm>
            <a:off x="95930" y="707886"/>
            <a:ext cx="12000140" cy="5924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0480" marR="30480" algn="just">
              <a:spcAft>
                <a:spcPts val="1200"/>
              </a:spcAft>
            </a:pPr>
            <a:r>
              <a:rPr lang="vi-VN" sz="23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* Cách mạng Tân Hợi</a:t>
            </a:r>
            <a:endParaRPr lang="vi-VN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3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- Nguyên nhân :</a:t>
            </a:r>
            <a:endParaRPr lang="vi-VN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3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    + Nhân dân Trung Quốc mâu thuẫn với đế quốc phong kiến</a:t>
            </a:r>
          </a:p>
          <a:p>
            <a:pPr marL="30480" marR="30480" algn="just">
              <a:spcAft>
                <a:spcPts val="1200"/>
              </a:spcAft>
            </a:pPr>
            <a:r>
              <a:rPr lang="vi-VN" sz="23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+ Ngòi nổ của cách mạng là do nhà Thanh trao quyền kiểm soát đường sắt cho đế quốc =&gt; phong trào “giữ đường” bùng nổ, nhân cơ hội đó đồng minh hội phát động đấu tranh.</a:t>
            </a:r>
            <a:endParaRPr lang="vi-VN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3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+ Khởi nghĩa bùng nổ ở Vũ Xương 10/10/1911=&gt; lan rộng khắp miền Nam, miền Trung.</a:t>
            </a:r>
            <a:endParaRPr lang="vi-VN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3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    + Ngày 29/12/1911 Tôn Trung Sơn làm Đại Tổng thống lâm thời, tuyên bố thành lập chính phủ lâm thời Trung Hoa dân quốc.</a:t>
            </a:r>
            <a:endParaRPr lang="vi-VN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3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    + Trước thắng lợi của cách mạng, tư sản thương lượng với nhà Thanh, đế quốc can thiệp.</a:t>
            </a:r>
            <a:endParaRPr lang="vi-VN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r>
              <a:rPr lang="vi-VN" sz="23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    + Kết quả: Vua Thanh thoái vị, Tôn Trung Sơn từ chức, Viên Thế Khải làm Tổng thống.</a:t>
            </a:r>
            <a:endParaRPr lang="vi-VN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Aft>
                <a:spcPts val="1200"/>
              </a:spcAft>
            </a:pPr>
            <a:endParaRPr lang="vi-VN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375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892</Words>
  <Application>Microsoft Office PowerPoint</Application>
  <PresentationFormat>Widescreen</PresentationFormat>
  <Paragraphs>129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Malgun Gothic</vt:lpstr>
      <vt:lpstr>#9Slide06 SVNUnthrift</vt:lpstr>
      <vt:lpstr>Arial</vt:lpstr>
      <vt:lpstr>Calibri</vt:lpstr>
      <vt:lpstr>Calibri Light</vt:lpstr>
      <vt:lpstr>Muli</vt:lpstr>
      <vt:lpstr>Open Sans</vt:lpstr>
      <vt:lpstr>STXingkai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Thảo Trần</dc:creator>
  <cp:lastModifiedBy>Windows User</cp:lastModifiedBy>
  <cp:revision>4</cp:revision>
  <dcterms:created xsi:type="dcterms:W3CDTF">2022-09-26T08:53:25Z</dcterms:created>
  <dcterms:modified xsi:type="dcterms:W3CDTF">2023-05-06T15:02:09Z</dcterms:modified>
</cp:coreProperties>
</file>